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charts/chart18.xml" ContentType="application/vnd.openxmlformats-officedocument.drawingml.chart+xml"/>
  <Override PartName="/ppt/drawings/drawing4.xml" ContentType="application/vnd.openxmlformats-officedocument.drawingml.chartshapes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2.xml" ContentType="application/vnd.openxmlformats-officedocument.themeOverride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theme/themeOverride13.xml" ContentType="application/vnd.openxmlformats-officedocument.themeOverride+xml"/>
  <Override PartName="/ppt/charts/chart2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1" r:id="rId2"/>
    <p:sldMasterId id="2147483733" r:id="rId3"/>
    <p:sldMasterId id="2147483751" r:id="rId4"/>
    <p:sldMasterId id="2147483757" r:id="rId5"/>
    <p:sldMasterId id="2147483764" r:id="rId6"/>
    <p:sldMasterId id="2147483801" r:id="rId7"/>
    <p:sldMasterId id="2147483820" r:id="rId8"/>
    <p:sldMasterId id="2147483870" r:id="rId9"/>
    <p:sldMasterId id="2147483883" r:id="rId10"/>
    <p:sldMasterId id="2147483901" r:id="rId11"/>
    <p:sldMasterId id="2147483907" r:id="rId12"/>
    <p:sldMasterId id="2147483913" r:id="rId13"/>
    <p:sldMasterId id="2147483919" r:id="rId14"/>
    <p:sldMasterId id="2147483925" r:id="rId15"/>
    <p:sldMasterId id="2147483931" r:id="rId16"/>
    <p:sldMasterId id="2147483944" r:id="rId17"/>
    <p:sldMasterId id="2147483950" r:id="rId18"/>
    <p:sldMasterId id="2147483956" r:id="rId19"/>
  </p:sldMasterIdLst>
  <p:notesMasterIdLst>
    <p:notesMasterId r:id="rId47"/>
  </p:notesMasterIdLst>
  <p:handoutMasterIdLst>
    <p:handoutMasterId r:id="rId48"/>
  </p:handoutMasterIdLst>
  <p:sldIdLst>
    <p:sldId id="262" r:id="rId20"/>
    <p:sldId id="631" r:id="rId21"/>
    <p:sldId id="518" r:id="rId22"/>
    <p:sldId id="614" r:id="rId23"/>
    <p:sldId id="634" r:id="rId24"/>
    <p:sldId id="606" r:id="rId25"/>
    <p:sldId id="569" r:id="rId26"/>
    <p:sldId id="571" r:id="rId27"/>
    <p:sldId id="649" r:id="rId28"/>
    <p:sldId id="572" r:id="rId29"/>
    <p:sldId id="639" r:id="rId30"/>
    <p:sldId id="620" r:id="rId31"/>
    <p:sldId id="598" r:id="rId32"/>
    <p:sldId id="632" r:id="rId33"/>
    <p:sldId id="648" r:id="rId34"/>
    <p:sldId id="608" r:id="rId35"/>
    <p:sldId id="623" r:id="rId36"/>
    <p:sldId id="594" r:id="rId37"/>
    <p:sldId id="646" r:id="rId38"/>
    <p:sldId id="647" r:id="rId39"/>
    <p:sldId id="640" r:id="rId40"/>
    <p:sldId id="306" r:id="rId41"/>
    <p:sldId id="610" r:id="rId42"/>
    <p:sldId id="269" r:id="rId43"/>
    <p:sldId id="645" r:id="rId44"/>
    <p:sldId id="644" r:id="rId45"/>
    <p:sldId id="650" r:id="rId46"/>
  </p:sldIdLst>
  <p:sldSz cx="12192000" cy="6858000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zyna Żmudzińska" initials="KŻ" lastIdx="1" clrIdx="0"/>
  <p:cmAuthor id="2" name="Ewa Ostrogorska" initials="EO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C00000"/>
    <a:srgbClr val="2A8BA6"/>
    <a:srgbClr val="001848"/>
    <a:srgbClr val="00924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30" autoAdjust="0"/>
  </p:normalViewPr>
  <p:slideViewPr>
    <p:cSldViewPr snapToGrid="0">
      <p:cViewPr varScale="1">
        <p:scale>
          <a:sx n="66" d="100"/>
          <a:sy n="66" d="100"/>
        </p:scale>
        <p:origin x="72" y="5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038936330517464E-2"/>
          <c:y val="0.13120802581519259"/>
          <c:w val="0.95416133538704673"/>
          <c:h val="0.71845222005872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TABLICA!$I$7</c:f>
              <c:strCache>
                <c:ptCount val="1"/>
                <c:pt idx="0">
                  <c:v>POMORSKIE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4.8727008012534764E-4"/>
                  <c:y val="0.22154654031000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36-4075-A74B-31F1EFCE27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868751999965794E-3"/>
                  <c:y val="0.27157329341704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36-4075-A74B-31F1EFCE27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825002666621354E-3"/>
                  <c:y val="0.35018661519566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36-4075-A74B-31F1EFCE27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7678158689899819E-17"/>
                  <c:y val="0.41450660574181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736-4075-A74B-31F1EFCE27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912501333310239E-3"/>
                  <c:y val="0.428799936974287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36-4075-A74B-31F1EFCE27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TABLICA!$J$6:$O$6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IX 2019</c:v>
                </c:pt>
              </c:strCache>
            </c:strRef>
          </c:cat>
          <c:val>
            <c:numRef>
              <c:f>TABLICA!$J$7:$O$7</c:f>
              <c:numCache>
                <c:formatCode>#,##0</c:formatCode>
                <c:ptCount val="6"/>
                <c:pt idx="0">
                  <c:v>275990</c:v>
                </c:pt>
                <c:pt idx="1">
                  <c:v>281861</c:v>
                </c:pt>
                <c:pt idx="2">
                  <c:v>286844</c:v>
                </c:pt>
                <c:pt idx="3">
                  <c:v>293704</c:v>
                </c:pt>
                <c:pt idx="4">
                  <c:v>296630</c:v>
                </c:pt>
                <c:pt idx="5">
                  <c:v>306000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9B-4ACF-8B27-AABEF6190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27"/>
        <c:axId val="320001368"/>
        <c:axId val="430977192"/>
      </c:barChart>
      <c:catAx>
        <c:axId val="320001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0977192"/>
        <c:crosses val="autoZero"/>
        <c:auto val="1"/>
        <c:lblAlgn val="ctr"/>
        <c:lblOffset val="100"/>
        <c:noMultiLvlLbl val="0"/>
      </c:catAx>
      <c:valAx>
        <c:axId val="430977192"/>
        <c:scaling>
          <c:orientation val="minMax"/>
          <c:max val="310000"/>
          <c:min val="26000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320001368"/>
        <c:crosses val="autoZero"/>
        <c:crossBetween val="between"/>
        <c:majorUnit val="10000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400"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Arkusz2!$B$8:$B$10</c:f>
              <c:strCache>
                <c:ptCount val="3"/>
                <c:pt idx="0">
                  <c:v>Szwecja</c:v>
                </c:pt>
                <c:pt idx="1">
                  <c:v>Norwegia</c:v>
                </c:pt>
                <c:pt idx="2">
                  <c:v>Dania</c:v>
                </c:pt>
              </c:strCache>
            </c:strRef>
          </c:cat>
          <c:val>
            <c:numRef>
              <c:f>Arkusz2!$C$8:$C$10</c:f>
              <c:numCache>
                <c:formatCode>0.0</c:formatCode>
                <c:ptCount val="3"/>
                <c:pt idx="0">
                  <c:v>77.900000000000006</c:v>
                </c:pt>
                <c:pt idx="1">
                  <c:v>72</c:v>
                </c:pt>
                <c:pt idx="2">
                  <c:v>70.7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EC-4D7D-8ED5-396F4C18C3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-25"/>
        <c:axId val="431468360"/>
        <c:axId val="431468752"/>
      </c:barChart>
      <c:catAx>
        <c:axId val="43146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l-PL"/>
          </a:p>
        </c:txPr>
        <c:crossAx val="431468752"/>
        <c:crosses val="autoZero"/>
        <c:auto val="1"/>
        <c:lblAlgn val="ctr"/>
        <c:lblOffset val="100"/>
        <c:noMultiLvlLbl val="0"/>
      </c:catAx>
      <c:valAx>
        <c:axId val="431468752"/>
        <c:scaling>
          <c:orientation val="minMax"/>
          <c:max val="100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431468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2060"/>
          </a:solidFill>
        </a:defRPr>
      </a:pPr>
      <a:endParaRPr lang="pl-P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044181977252845E-2"/>
          <c:y val="7.9233742407577856E-2"/>
          <c:w val="0.92340026246719165"/>
          <c:h val="0.669080834986153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Arkusz2!$B$28:$B$30</c:f>
              <c:strCache>
                <c:ptCount val="3"/>
                <c:pt idx="0">
                  <c:v>pomorskie</c:v>
                </c:pt>
                <c:pt idx="1">
                  <c:v>UE</c:v>
                </c:pt>
                <c:pt idx="2">
                  <c:v>Polska</c:v>
                </c:pt>
              </c:strCache>
            </c:strRef>
          </c:cat>
          <c:val>
            <c:numRef>
              <c:f>Arkusz2!$C$28:$C$30</c:f>
              <c:numCache>
                <c:formatCode>General</c:formatCode>
                <c:ptCount val="3"/>
                <c:pt idx="0">
                  <c:v>6.6</c:v>
                </c:pt>
                <c:pt idx="1">
                  <c:v>6.1</c:v>
                </c:pt>
                <c:pt idx="2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6F8-4140-A544-02C64E73BC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-25"/>
        <c:axId val="431473456"/>
        <c:axId val="431470712"/>
      </c:barChart>
      <c:catAx>
        <c:axId val="43147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l-PL"/>
          </a:p>
        </c:txPr>
        <c:crossAx val="431470712"/>
        <c:crosses val="autoZero"/>
        <c:auto val="1"/>
        <c:lblAlgn val="ctr"/>
        <c:lblOffset val="100"/>
        <c:noMultiLvlLbl val="0"/>
      </c:catAx>
      <c:valAx>
        <c:axId val="43147071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43147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1F497D"/>
          </a:solidFill>
        </a:defRPr>
      </a:pPr>
      <a:endParaRPr lang="pl-P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193553941581109E-2"/>
          <c:y val="0"/>
          <c:w val="0.94457418132852156"/>
          <c:h val="0.708620134004331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1F497D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Arkusz2!$B$31:$B$33</c:f>
              <c:strCache>
                <c:ptCount val="3"/>
                <c:pt idx="0">
                  <c:v>Szwecja</c:v>
                </c:pt>
                <c:pt idx="1">
                  <c:v>Norwegia</c:v>
                </c:pt>
                <c:pt idx="2">
                  <c:v>Dania</c:v>
                </c:pt>
              </c:strCache>
            </c:strRef>
          </c:cat>
          <c:val>
            <c:numRef>
              <c:f>Arkusz2!$C$31:$C$33</c:f>
              <c:numCache>
                <c:formatCode>0.0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74-4021-A941-39F3B6F63F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-25"/>
        <c:axId val="431470320"/>
        <c:axId val="430974448"/>
      </c:barChart>
      <c:catAx>
        <c:axId val="43147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l-PL"/>
          </a:p>
        </c:txPr>
        <c:crossAx val="430974448"/>
        <c:crosses val="autoZero"/>
        <c:auto val="1"/>
        <c:lblAlgn val="ctr"/>
        <c:lblOffset val="100"/>
        <c:noMultiLvlLbl val="0"/>
      </c:catAx>
      <c:valAx>
        <c:axId val="430974448"/>
        <c:scaling>
          <c:orientation val="minMax"/>
          <c:max val="100"/>
        </c:scaling>
        <c:delete val="1"/>
        <c:axPos val="l"/>
        <c:numFmt formatCode="0.0" sourceLinked="1"/>
        <c:majorTickMark val="out"/>
        <c:minorTickMark val="none"/>
        <c:tickLblPos val="nextTo"/>
        <c:crossAx val="43147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pl-P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41500101037609E-2"/>
          <c:y val="0.20835466758712456"/>
          <c:w val="0.92366520528207063"/>
          <c:h val="0.71261715835568962"/>
        </c:manualLayout>
      </c:layout>
      <c:lineChart>
        <c:grouping val="stacked"/>
        <c:varyColors val="0"/>
        <c:ser>
          <c:idx val="0"/>
          <c:order val="0"/>
          <c:tx>
            <c:strRef>
              <c:f>Arkusz1!$B$181</c:f>
              <c:strCache>
                <c:ptCount val="1"/>
                <c:pt idx="0">
                  <c:v>XII</c:v>
                </c:pt>
              </c:strCache>
            </c:strRef>
          </c:tx>
          <c:marker>
            <c:symbol val="none"/>
          </c:marker>
          <c:dLbls>
            <c:dLbl>
              <c:idx val="170"/>
              <c:layout>
                <c:manualLayout>
                  <c:x val="-3.3855486832570399E-2"/>
                  <c:y val="-5.837284991421029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III 2013</a:t>
                    </a:r>
                  </a:p>
                  <a:p>
                    <a: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126,5 tys.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D24-4972-B90B-23CBFF434C73}"/>
                </c:ext>
                <c:ext xmlns:c15="http://schemas.microsoft.com/office/drawing/2012/chart" uri="{CE6537A1-D6FC-4f65-9D91-7224C49458BB}"/>
              </c:extLst>
            </c:dLbl>
            <c:dLbl>
              <c:idx val="243"/>
              <c:layout>
                <c:manualLayout>
                  <c:x val="1.0042260079600067E-2"/>
                  <c:y val="2.592054208629749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IX 2019</a:t>
                    </a:r>
                  </a:p>
                  <a:p>
                    <a: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41,1 </a:t>
                    </a:r>
                    <a:r>
                      <a:rPr lang="en-US" dirty="0" err="1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tys</a:t>
                    </a:r>
                    <a: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.</a:t>
                    </a:r>
                  </a:p>
                  <a:p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  <a:p>
                    <a:endParaRPr lang="en-US" sz="1200" i="1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C45-4E81-A5AE-9DF045F46C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Arkusz1!$A$182:$A$254</c:f>
              <c:numCache>
                <c:formatCode>General</c:formatCode>
                <c:ptCount val="73"/>
                <c:pt idx="0">
                  <c:v>2014</c:v>
                </c:pt>
                <c:pt idx="12">
                  <c:v>2015</c:v>
                </c:pt>
                <c:pt idx="24">
                  <c:v>2016</c:v>
                </c:pt>
                <c:pt idx="36">
                  <c:v>2017</c:v>
                </c:pt>
                <c:pt idx="48">
                  <c:v>2018</c:v>
                </c:pt>
                <c:pt idx="60">
                  <c:v>2019</c:v>
                </c:pt>
                <c:pt idx="72">
                  <c:v>2020</c:v>
                </c:pt>
              </c:numCache>
            </c:numRef>
          </c:cat>
          <c:val>
            <c:numRef>
              <c:f>Arkusz1!$B$182:$B$254</c:f>
              <c:numCache>
                <c:formatCode>General</c:formatCode>
                <c:ptCount val="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EDB-4AF6-B83B-3C0D5C046C3E}"/>
            </c:ext>
          </c:extLst>
        </c:ser>
        <c:ser>
          <c:idx val="1"/>
          <c:order val="1"/>
          <c:tx>
            <c:strRef>
              <c:f>Arkusz1!$C$181</c:f>
              <c:strCache>
                <c:ptCount val="1"/>
                <c:pt idx="0">
                  <c:v>114148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6779360212266845E-2"/>
                  <c:y val="-6.290780578199121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I 2014 r.</a:t>
                    </a:r>
                  </a:p>
                  <a:p>
                    <a:r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119,9</a:t>
                    </a:r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2316133510222372E-3"/>
                  <c:y val="-3.973124575704711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I 2015 r.</a:t>
                    </a:r>
                  </a:p>
                  <a:p>
                    <a:r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101,8</a:t>
                    </a:r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0"/>
                  <c:y val="-5.628593148915009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I 2016 r.</a:t>
                    </a:r>
                  </a:p>
                  <a:p>
                    <a:r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82,4</a:t>
                    </a:r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8.1824877622846672E-17"/>
                  <c:y val="-2.979843431778543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I</a:t>
                    </a:r>
                    <a:r>
                      <a:rPr lang="en-US" baseline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 2017 r.</a:t>
                    </a:r>
                  </a:p>
                  <a:p>
                    <a:r>
                      <a:rPr lang="en-US" baseline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66,6</a:t>
                    </a:r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>
                <c:manualLayout>
                  <c:x val="3.3474200265333556E-3"/>
                  <c:y val="-5.959686863557062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I 2018 r.</a:t>
                    </a:r>
                  </a:p>
                  <a:p>
                    <a:r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52,4</a:t>
                    </a:r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0"/>
              <c:layout>
                <c:manualLayout>
                  <c:x val="1.1158066755111185E-2"/>
                  <c:y val="-5.959686863557074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I 2019 r.</a:t>
                    </a:r>
                  </a:p>
                  <a:p>
                    <a:r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49,2</a:t>
                    </a:r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2"/>
              <c:layout>
                <c:manualLayout>
                  <c:x val="-2.4547746861244772E-2"/>
                  <c:y val="-8.27734286605147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I 2020 r. </a:t>
                    </a:r>
                  </a:p>
                  <a:p>
                    <a:r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45,0</a:t>
                    </a:r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Arkusz1!$A$182:$A$254</c:f>
              <c:numCache>
                <c:formatCode>General</c:formatCode>
                <c:ptCount val="73"/>
                <c:pt idx="0">
                  <c:v>2014</c:v>
                </c:pt>
                <c:pt idx="12">
                  <c:v>2015</c:v>
                </c:pt>
                <c:pt idx="24">
                  <c:v>2016</c:v>
                </c:pt>
                <c:pt idx="36">
                  <c:v>2017</c:v>
                </c:pt>
                <c:pt idx="48">
                  <c:v>2018</c:v>
                </c:pt>
                <c:pt idx="60">
                  <c:v>2019</c:v>
                </c:pt>
                <c:pt idx="72">
                  <c:v>2020</c:v>
                </c:pt>
              </c:numCache>
            </c:numRef>
          </c:cat>
          <c:val>
            <c:numRef>
              <c:f>Arkusz1!$C$182:$C$254</c:f>
              <c:numCache>
                <c:formatCode>General</c:formatCode>
                <c:ptCount val="73"/>
                <c:pt idx="0">
                  <c:v>119862</c:v>
                </c:pt>
                <c:pt idx="1">
                  <c:v>119959</c:v>
                </c:pt>
                <c:pt idx="2">
                  <c:v>116169</c:v>
                </c:pt>
                <c:pt idx="3">
                  <c:v>110496</c:v>
                </c:pt>
                <c:pt idx="4">
                  <c:v>105382</c:v>
                </c:pt>
                <c:pt idx="5">
                  <c:v>100344</c:v>
                </c:pt>
                <c:pt idx="6">
                  <c:v>97118</c:v>
                </c:pt>
                <c:pt idx="7">
                  <c:v>96049</c:v>
                </c:pt>
                <c:pt idx="8">
                  <c:v>95219</c:v>
                </c:pt>
                <c:pt idx="9">
                  <c:v>94332</c:v>
                </c:pt>
                <c:pt idx="10">
                  <c:v>95367</c:v>
                </c:pt>
                <c:pt idx="11">
                  <c:v>96752</c:v>
                </c:pt>
                <c:pt idx="12">
                  <c:v>101761</c:v>
                </c:pt>
                <c:pt idx="13">
                  <c:v>101670</c:v>
                </c:pt>
                <c:pt idx="14">
                  <c:v>97969</c:v>
                </c:pt>
                <c:pt idx="15">
                  <c:v>93261</c:v>
                </c:pt>
                <c:pt idx="16">
                  <c:v>87626</c:v>
                </c:pt>
                <c:pt idx="17">
                  <c:v>82424</c:v>
                </c:pt>
                <c:pt idx="18">
                  <c:v>79255</c:v>
                </c:pt>
                <c:pt idx="19">
                  <c:v>77923</c:v>
                </c:pt>
                <c:pt idx="20">
                  <c:v>77204</c:v>
                </c:pt>
                <c:pt idx="21">
                  <c:v>76266</c:v>
                </c:pt>
                <c:pt idx="22">
                  <c:v>76823</c:v>
                </c:pt>
                <c:pt idx="23">
                  <c:v>77662</c:v>
                </c:pt>
                <c:pt idx="24">
                  <c:v>82376</c:v>
                </c:pt>
                <c:pt idx="25">
                  <c:v>82565</c:v>
                </c:pt>
                <c:pt idx="26">
                  <c:v>79321</c:v>
                </c:pt>
                <c:pt idx="27">
                  <c:v>75199</c:v>
                </c:pt>
                <c:pt idx="28">
                  <c:v>71133</c:v>
                </c:pt>
                <c:pt idx="29">
                  <c:v>66896</c:v>
                </c:pt>
                <c:pt idx="30">
                  <c:v>64633</c:v>
                </c:pt>
                <c:pt idx="31">
                  <c:v>63986</c:v>
                </c:pt>
                <c:pt idx="32">
                  <c:v>63472</c:v>
                </c:pt>
                <c:pt idx="33">
                  <c:v>62730</c:v>
                </c:pt>
                <c:pt idx="34">
                  <c:v>63233</c:v>
                </c:pt>
                <c:pt idx="35">
                  <c:v>64132</c:v>
                </c:pt>
                <c:pt idx="36">
                  <c:v>66629</c:v>
                </c:pt>
                <c:pt idx="37">
                  <c:v>65464</c:v>
                </c:pt>
                <c:pt idx="38">
                  <c:v>61795</c:v>
                </c:pt>
                <c:pt idx="39">
                  <c:v>57804</c:v>
                </c:pt>
                <c:pt idx="40">
                  <c:v>55281</c:v>
                </c:pt>
                <c:pt idx="41">
                  <c:v>52198</c:v>
                </c:pt>
                <c:pt idx="42">
                  <c:v>51179</c:v>
                </c:pt>
                <c:pt idx="43">
                  <c:v>51431</c:v>
                </c:pt>
                <c:pt idx="44">
                  <c:v>51609</c:v>
                </c:pt>
                <c:pt idx="45">
                  <c:v>49856</c:v>
                </c:pt>
                <c:pt idx="46">
                  <c:v>49632</c:v>
                </c:pt>
                <c:pt idx="47">
                  <c:v>49653</c:v>
                </c:pt>
                <c:pt idx="48">
                  <c:v>52380</c:v>
                </c:pt>
                <c:pt idx="49">
                  <c:v>52516</c:v>
                </c:pt>
                <c:pt idx="50">
                  <c:v>50524</c:v>
                </c:pt>
                <c:pt idx="51">
                  <c:v>48015</c:v>
                </c:pt>
                <c:pt idx="52">
                  <c:v>46315</c:v>
                </c:pt>
                <c:pt idx="53">
                  <c:v>44408</c:v>
                </c:pt>
                <c:pt idx="54">
                  <c:v>43930</c:v>
                </c:pt>
                <c:pt idx="55">
                  <c:v>44203</c:v>
                </c:pt>
                <c:pt idx="56">
                  <c:v>44301</c:v>
                </c:pt>
                <c:pt idx="57">
                  <c:v>44869</c:v>
                </c:pt>
                <c:pt idx="58">
                  <c:v>45321</c:v>
                </c:pt>
                <c:pt idx="59">
                  <c:v>46082</c:v>
                </c:pt>
                <c:pt idx="60">
                  <c:v>49150</c:v>
                </c:pt>
                <c:pt idx="61">
                  <c:v>49475</c:v>
                </c:pt>
                <c:pt idx="62">
                  <c:v>47920</c:v>
                </c:pt>
                <c:pt idx="63">
                  <c:v>45564</c:v>
                </c:pt>
                <c:pt idx="64">
                  <c:v>43787</c:v>
                </c:pt>
                <c:pt idx="65">
                  <c:v>41845</c:v>
                </c:pt>
                <c:pt idx="66">
                  <c:v>41108</c:v>
                </c:pt>
                <c:pt idx="67">
                  <c:v>41147</c:v>
                </c:pt>
                <c:pt idx="68">
                  <c:v>41065</c:v>
                </c:pt>
                <c:pt idx="69">
                  <c:v>41202</c:v>
                </c:pt>
                <c:pt idx="70">
                  <c:v>41351</c:v>
                </c:pt>
                <c:pt idx="71">
                  <c:v>41817</c:v>
                </c:pt>
                <c:pt idx="72">
                  <c:v>44967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149-48C4-BCF1-A6AFCB8F3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9996664"/>
        <c:axId val="319997840"/>
      </c:lineChart>
      <c:catAx>
        <c:axId val="319996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997840"/>
        <c:crosses val="autoZero"/>
        <c:auto val="1"/>
        <c:lblAlgn val="ctr"/>
        <c:lblOffset val="100"/>
        <c:noMultiLvlLbl val="0"/>
      </c:catAx>
      <c:valAx>
        <c:axId val="319997840"/>
        <c:scaling>
          <c:orientation val="minMax"/>
          <c:max val="120000"/>
          <c:min val="40000"/>
        </c:scaling>
        <c:delete val="1"/>
        <c:axPos val="l"/>
        <c:numFmt formatCode="#,##0.0" sourceLinked="0"/>
        <c:majorTickMark val="out"/>
        <c:minorTickMark val="none"/>
        <c:tickLblPos val="nextTo"/>
        <c:crossAx val="319996664"/>
        <c:crosses val="autoZero"/>
        <c:crossBetween val="between"/>
        <c:majorUnit val="400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36685891636191"/>
          <c:y val="4.0429189990462945E-2"/>
          <c:w val="0.69924989662794879"/>
          <c:h val="0.863539531185023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834-48EE-A94D-FADCA497DD8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834-48EE-A94D-FADCA497DD8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3E6-4829-8BB1-EB53AF07274B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3E6-4829-8BB1-EB53AF07274B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371-4B1F-952F-2014C09A096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3E6-4829-8BB1-EB53AF07274B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CF9-4890-9B19-1939AF3AA534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371-4B1F-952F-2014C09A096D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371-4B1F-952F-2014C09A096D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A45-462E-9609-D70B3F4E0162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9371-4B1F-952F-2014C09A09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'stopa % stan'!$B$4:$B$24</c:f>
              <c:strCache>
                <c:ptCount val="21"/>
                <c:pt idx="0">
                  <c:v>Sopot</c:v>
                </c:pt>
                <c:pt idx="1">
                  <c:v>Gdańsk </c:v>
                </c:pt>
                <c:pt idx="2">
                  <c:v>Gdynia</c:v>
                </c:pt>
                <c:pt idx="3">
                  <c:v>gdański</c:v>
                </c:pt>
                <c:pt idx="4">
                  <c:v>tczewski</c:v>
                </c:pt>
                <c:pt idx="5">
                  <c:v>kartuski</c:v>
                </c:pt>
                <c:pt idx="6">
                  <c:v>woj. pomorskie</c:v>
                </c:pt>
                <c:pt idx="7">
                  <c:v>kościerski</c:v>
                </c:pt>
                <c:pt idx="8">
                  <c:v>kwidzyński</c:v>
                </c:pt>
                <c:pt idx="9">
                  <c:v>pucki</c:v>
                </c:pt>
                <c:pt idx="10">
                  <c:v>Słupsk </c:v>
                </c:pt>
                <c:pt idx="11">
                  <c:v>wejherowski</c:v>
                </c:pt>
                <c:pt idx="12">
                  <c:v>lęborski</c:v>
                </c:pt>
                <c:pt idx="13">
                  <c:v>chojnicki</c:v>
                </c:pt>
                <c:pt idx="14">
                  <c:v>starogardzki</c:v>
                </c:pt>
                <c:pt idx="15">
                  <c:v>bytowski</c:v>
                </c:pt>
                <c:pt idx="16">
                  <c:v>człuchowski</c:v>
                </c:pt>
                <c:pt idx="17">
                  <c:v>malborski</c:v>
                </c:pt>
                <c:pt idx="18">
                  <c:v>słupski</c:v>
                </c:pt>
                <c:pt idx="19">
                  <c:v>sztumski</c:v>
                </c:pt>
                <c:pt idx="20">
                  <c:v>nowodworski</c:v>
                </c:pt>
              </c:strCache>
            </c:strRef>
          </c:cat>
          <c:val>
            <c:numRef>
              <c:f>'stopa % stan'!$E$4:$E$24</c:f>
              <c:numCache>
                <c:formatCode>#\ ##0.0</c:formatCode>
                <c:ptCount val="21"/>
                <c:pt idx="0">
                  <c:v>-2.6999999999999997</c:v>
                </c:pt>
                <c:pt idx="1">
                  <c:v>-3.4</c:v>
                </c:pt>
                <c:pt idx="2">
                  <c:v>-3.5</c:v>
                </c:pt>
                <c:pt idx="3">
                  <c:v>-4.5999999999999996</c:v>
                </c:pt>
                <c:pt idx="4">
                  <c:v>-5.3999999999999995</c:v>
                </c:pt>
                <c:pt idx="5">
                  <c:v>-5.5000000000000009</c:v>
                </c:pt>
                <c:pt idx="6" formatCode="0.0">
                  <c:v>-6.8999999999999995</c:v>
                </c:pt>
                <c:pt idx="7">
                  <c:v>-7.1000000000000005</c:v>
                </c:pt>
                <c:pt idx="8">
                  <c:v>-7.5</c:v>
                </c:pt>
                <c:pt idx="9">
                  <c:v>-7.8</c:v>
                </c:pt>
                <c:pt idx="10">
                  <c:v>-7.8</c:v>
                </c:pt>
                <c:pt idx="11">
                  <c:v>-8.6999999999999993</c:v>
                </c:pt>
                <c:pt idx="12">
                  <c:v>-8.8000000000000007</c:v>
                </c:pt>
                <c:pt idx="13">
                  <c:v>-9.3000000000000007</c:v>
                </c:pt>
                <c:pt idx="14">
                  <c:v>-10.100000000000001</c:v>
                </c:pt>
                <c:pt idx="15">
                  <c:v>-11.299999999999999</c:v>
                </c:pt>
                <c:pt idx="16">
                  <c:v>-12.3</c:v>
                </c:pt>
                <c:pt idx="17">
                  <c:v>-12.400000000000002</c:v>
                </c:pt>
                <c:pt idx="18">
                  <c:v>-13.3</c:v>
                </c:pt>
                <c:pt idx="19">
                  <c:v>-15.100000000000001</c:v>
                </c:pt>
                <c:pt idx="20">
                  <c:v>-15.3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34-48EE-A94D-FADCA497D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509334448"/>
        <c:axId val="509331704"/>
      </c:barChart>
      <c:catAx>
        <c:axId val="509334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9331704"/>
        <c:crosses val="autoZero"/>
        <c:auto val="1"/>
        <c:lblAlgn val="ctr"/>
        <c:lblOffset val="100"/>
        <c:noMultiLvlLbl val="0"/>
      </c:catAx>
      <c:valAx>
        <c:axId val="509331704"/>
        <c:scaling>
          <c:orientation val="minMax"/>
          <c:max val="0"/>
          <c:min val="-2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rgbClr val="1F497D"/>
                    </a:solidFill>
                  </a:defRPr>
                </a:pPr>
                <a:r>
                  <a:rPr lang="pl-PL" sz="1200" b="0" dirty="0">
                    <a:solidFill>
                      <a:srgbClr val="1F497D"/>
                    </a:solidFill>
                  </a:rPr>
                  <a:t>pkt. proc. </a:t>
                </a:r>
              </a:p>
            </c:rich>
          </c:tx>
          <c:layout>
            <c:manualLayout>
              <c:xMode val="edge"/>
              <c:yMode val="edge"/>
              <c:x val="0.4316941488639538"/>
              <c:y val="0.94068148958774334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9334448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I 2020 r.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Arkusz1!$A$4:$A$5</c:f>
              <c:strCache>
                <c:ptCount val="2"/>
                <c:pt idx="0">
                  <c:v>zarejestrowani bezrobotni</c:v>
                </c:pt>
                <c:pt idx="1">
                  <c:v>wyrejestrowani bezrobotni</c:v>
                </c:pt>
              </c:strCache>
            </c:strRef>
          </c:cat>
          <c:val>
            <c:numRef>
              <c:f>Arkusz1!$B$4:$B$5</c:f>
              <c:numCache>
                <c:formatCode>General</c:formatCode>
                <c:ptCount val="2"/>
                <c:pt idx="0">
                  <c:v>8665</c:v>
                </c:pt>
                <c:pt idx="1">
                  <c:v>5515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01-40BD-8539-E4771F869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9327784"/>
        <c:axId val="509328568"/>
      </c:barChart>
      <c:catAx>
        <c:axId val="509327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l-PL"/>
          </a:p>
        </c:txPr>
        <c:crossAx val="509328568"/>
        <c:crosses val="autoZero"/>
        <c:auto val="1"/>
        <c:lblAlgn val="ctr"/>
        <c:lblOffset val="100"/>
        <c:noMultiLvlLbl val="0"/>
      </c:catAx>
      <c:valAx>
        <c:axId val="50932856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093277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60291719524284E-2"/>
          <c:y val="0.13734913893188119"/>
          <c:w val="0.51960358693719588"/>
          <c:h val="0.72530172213623767"/>
        </c:manualLayout>
      </c:layout>
      <c:pieChart>
        <c:varyColors val="1"/>
        <c:ser>
          <c:idx val="0"/>
          <c:order val="0"/>
          <c:tx>
            <c:strRef>
              <c:f>Arkusz2!$B$13</c:f>
              <c:strCache>
                <c:ptCount val="1"/>
                <c:pt idx="0">
                  <c:v>I 2020</c:v>
                </c:pt>
              </c:strCache>
            </c:strRef>
          </c:tx>
          <c:dLbls>
            <c:dLbl>
              <c:idx val="0"/>
              <c:layout>
                <c:manualLayout>
                  <c:x val="-0.20657485166233808"/>
                  <c:y val="-1.521787511587617E-2"/>
                </c:manualLayout>
              </c:layout>
              <c:tx>
                <c:rich>
                  <a:bodyPr/>
                  <a:lstStyle/>
                  <a:p>
                    <a:fld id="{EF9F84B5-3DAD-4A0A-9102-3E5E08BCBF9D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E5-4DEA-8B98-3F8D72E89F0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Arkusz2!$A$14:$A$19</c:f>
              <c:strCache>
                <c:ptCount val="6"/>
                <c:pt idx="0">
                  <c:v>podjęcia pracy</c:v>
                </c:pt>
                <c:pt idx="1">
                  <c:v>emerytury, renty, św.przedemyrytalne</c:v>
                </c:pt>
                <c:pt idx="2">
                  <c:v>dobrowolna rezygnacja ze statusu bezrobotnego</c:v>
                </c:pt>
                <c:pt idx="3">
                  <c:v>niepotwierdzenie gotowości do pracy</c:v>
                </c:pt>
                <c:pt idx="4">
                  <c:v>szkolenia, staże</c:v>
                </c:pt>
                <c:pt idx="5">
                  <c:v>inne</c:v>
                </c:pt>
              </c:strCache>
            </c:strRef>
          </c:cat>
          <c:val>
            <c:numRef>
              <c:f>Arkusz2!$B$14:$B$19</c:f>
              <c:numCache>
                <c:formatCode>0.0%</c:formatCode>
                <c:ptCount val="6"/>
                <c:pt idx="0">
                  <c:v>0.50335448776065272</c:v>
                </c:pt>
                <c:pt idx="1">
                  <c:v>3.1187669990933815E-2</c:v>
                </c:pt>
                <c:pt idx="2">
                  <c:v>9.3925657298277426E-2</c:v>
                </c:pt>
                <c:pt idx="3">
                  <c:v>0.22955575702629194</c:v>
                </c:pt>
                <c:pt idx="4">
                  <c:v>3.1912964641885769E-2</c:v>
                </c:pt>
                <c:pt idx="5">
                  <c:v>0.11006346328195829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30-4E20-AC2B-9CD6D3357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 b="1">
              <a:solidFill>
                <a:schemeClr val="accent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8964389294025495E-2"/>
          <c:y val="8.5644578605642813E-2"/>
          <c:w val="0.93609930774992267"/>
          <c:h val="0.70180390491384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Arkusz3!$B$14</c:f>
              <c:strCache>
                <c:ptCount val="1"/>
                <c:pt idx="0">
                  <c:v>2015 r.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Arkusz3!$A$15:$A$21</c:f>
              <c:strCache>
                <c:ptCount val="7"/>
                <c:pt idx="0">
                  <c:v>kobiety</c:v>
                </c:pt>
                <c:pt idx="1">
                  <c:v>kobiety bez podjęcia pracy po urodzeniu dziecka</c:v>
                </c:pt>
                <c:pt idx="2">
                  <c:v>z dzieckiem do 6 roku życia</c:v>
                </c:pt>
                <c:pt idx="3">
                  <c:v>do 25 roku życia</c:v>
                </c:pt>
                <c:pt idx="4">
                  <c:v>powyżej 50 roku życia</c:v>
                </c:pt>
                <c:pt idx="5">
                  <c:v>długotrwale bezrobotni</c:v>
                </c:pt>
                <c:pt idx="6">
                  <c:v>bez kwalifikacji zawodowych</c:v>
                </c:pt>
              </c:strCache>
            </c:strRef>
          </c:cat>
          <c:val>
            <c:numRef>
              <c:f>Arkusz3!$B$15:$B$21</c:f>
              <c:numCache>
                <c:formatCode>0.0%</c:formatCode>
                <c:ptCount val="7"/>
                <c:pt idx="0">
                  <c:v>0.55200000000000005</c:v>
                </c:pt>
                <c:pt idx="1">
                  <c:v>0.13500000000000001</c:v>
                </c:pt>
                <c:pt idx="2">
                  <c:v>0.16200000000000001</c:v>
                </c:pt>
                <c:pt idx="3">
                  <c:v>0.17</c:v>
                </c:pt>
                <c:pt idx="4">
                  <c:v>0.25600000000000001</c:v>
                </c:pt>
                <c:pt idx="5">
                  <c:v>0.52900000000000003</c:v>
                </c:pt>
                <c:pt idx="6">
                  <c:v>0.317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3E-4C54-8279-C88ECD918A20}"/>
            </c:ext>
          </c:extLst>
        </c:ser>
        <c:ser>
          <c:idx val="1"/>
          <c:order val="1"/>
          <c:tx>
            <c:strRef>
              <c:f>Arkusz3!$C$14</c:f>
              <c:strCache>
                <c:ptCount val="1"/>
                <c:pt idx="0">
                  <c:v>2020 r.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Arkusz3!$A$15:$A$21</c:f>
              <c:strCache>
                <c:ptCount val="7"/>
                <c:pt idx="0">
                  <c:v>kobiety</c:v>
                </c:pt>
                <c:pt idx="1">
                  <c:v>kobiety bez podjęcia pracy po urodzeniu dziecka</c:v>
                </c:pt>
                <c:pt idx="2">
                  <c:v>z dzieckiem do 6 roku życia</c:v>
                </c:pt>
                <c:pt idx="3">
                  <c:v>do 25 roku życia</c:v>
                </c:pt>
                <c:pt idx="4">
                  <c:v>powyżej 50 roku życia</c:v>
                </c:pt>
                <c:pt idx="5">
                  <c:v>długotrwale bezrobotni</c:v>
                </c:pt>
                <c:pt idx="6">
                  <c:v>bez kwalifikacji zawodowych</c:v>
                </c:pt>
              </c:strCache>
            </c:strRef>
          </c:cat>
          <c:val>
            <c:numRef>
              <c:f>Arkusz3!$C$15:$C$21</c:f>
              <c:numCache>
                <c:formatCode>0.0%</c:formatCode>
                <c:ptCount val="7"/>
                <c:pt idx="0">
                  <c:v>0.61899999999999999</c:v>
                </c:pt>
                <c:pt idx="1">
                  <c:v>0.192</c:v>
                </c:pt>
                <c:pt idx="2">
                  <c:v>0.23200000000000001</c:v>
                </c:pt>
                <c:pt idx="3">
                  <c:v>0.14000000000000001</c:v>
                </c:pt>
                <c:pt idx="4">
                  <c:v>0.248</c:v>
                </c:pt>
                <c:pt idx="5">
                  <c:v>0.40699999999999997</c:v>
                </c:pt>
                <c:pt idx="6">
                  <c:v>0.315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3E-4C54-8279-C88ECD918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9330920"/>
        <c:axId val="509334840"/>
      </c:barChart>
      <c:catAx>
        <c:axId val="509330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l-PL"/>
          </a:p>
        </c:txPr>
        <c:crossAx val="509334840"/>
        <c:crosses val="autoZero"/>
        <c:auto val="1"/>
        <c:lblAlgn val="ctr"/>
        <c:lblOffset val="100"/>
        <c:noMultiLvlLbl val="0"/>
      </c:catAx>
      <c:valAx>
        <c:axId val="50933484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5093309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1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2400" b="1"/>
            </a:pPr>
            <a:endParaRPr lang="pl-PL"/>
          </a:p>
        </c:txPr>
      </c:legendEntry>
      <c:layout>
        <c:manualLayout>
          <c:xMode val="edge"/>
          <c:yMode val="edge"/>
          <c:x val="0.32593705195018507"/>
          <c:y val="8.2479896229410321E-2"/>
          <c:w val="0.23571588715383429"/>
          <c:h val="0.103904638928436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accent1">
              <a:lumMod val="50000"/>
            </a:schemeClr>
          </a:solidFill>
        </a:defRPr>
      </a:pPr>
      <a:endParaRPr lang="pl-PL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26234285854245E-2"/>
          <c:y val="0.11626072915243457"/>
          <c:w val="0.97264373702787521"/>
          <c:h val="0.66968348110123521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bierni zawodowo</c:v>
                </c:pt>
              </c:strCache>
            </c:strRef>
          </c:tx>
          <c:spPr>
            <a:ln w="41275" cap="rnd">
              <a:solidFill>
                <a:srgbClr val="E36C09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1"/>
              <c:layout>
                <c:manualLayout>
                  <c:x val="-2.4228800954677866E-2"/>
                  <c:y val="5.7357516079698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2A0-4B7F-920F-87BD97AAF4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597873553384594E-2"/>
                  <c:y val="4.588597876237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A0-4B7F-920F-87BD97AAF4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156404961600871E-2"/>
                  <c:y val="4.985641744346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A0-4B7F-920F-87BD97AAF4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966297134336771E-2"/>
                  <c:y val="3.8034884278115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A0-4B7F-920F-87BD97AAF4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A0-4B7F-920F-87BD97AAF44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2A0-4B7F-920F-87BD97AAF443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E36C09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III kw. 2019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786000</c:v>
                </c:pt>
                <c:pt idx="1">
                  <c:v>787000</c:v>
                </c:pt>
                <c:pt idx="2">
                  <c:v>762000</c:v>
                </c:pt>
                <c:pt idx="3">
                  <c:v>754000</c:v>
                </c:pt>
                <c:pt idx="4">
                  <c:v>764000</c:v>
                </c:pt>
                <c:pt idx="5">
                  <c:v>745000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2A0-4B7F-920F-87BD97AAF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332488"/>
        <c:axId val="509334056"/>
      </c:lineChart>
      <c:catAx>
        <c:axId val="509332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9334056"/>
        <c:crosses val="autoZero"/>
        <c:auto val="1"/>
        <c:lblAlgn val="ctr"/>
        <c:lblOffset val="100"/>
        <c:noMultiLvlLbl val="0"/>
      </c:catAx>
      <c:valAx>
        <c:axId val="509334056"/>
        <c:scaling>
          <c:orientation val="minMax"/>
          <c:min val="20000"/>
        </c:scaling>
        <c:delete val="1"/>
        <c:axPos val="l"/>
        <c:numFmt formatCode="#,##0.0" sourceLinked="0"/>
        <c:majorTickMark val="none"/>
        <c:minorTickMark val="none"/>
        <c:tickLblPos val="nextTo"/>
        <c:crossAx val="509332488"/>
        <c:crosses val="autoZero"/>
        <c:crossBetween val="between"/>
        <c:majorUnit val="200000"/>
        <c:minorUnit val="40000"/>
        <c:dispUnits>
          <c:builtInUnit val="thousands"/>
          <c:dispUnitsLbl>
            <c:layout>
              <c:manualLayout>
                <c:xMode val="edge"/>
                <c:yMode val="edge"/>
                <c:x val="3.5208540047274438E-2"/>
                <c:y val="5.8907341869990771E-4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l-PL" sz="1600">
                      <a:solidFill>
                        <a:schemeClr val="tx1">
                          <a:lumMod val="50000"/>
                        </a:schemeClr>
                      </a:solidFill>
                    </a:rPr>
                    <a:t>tys. 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57580011845484"/>
          <c:y val="2.1118028266674707E-2"/>
          <c:w val="0.72978331541886943"/>
          <c:h val="0.9643875611789491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BF6-41F9-9FA9-B159B35CE7A1}"/>
              </c:ext>
            </c:extLst>
          </c:dPt>
          <c:dPt>
            <c:idx val="1"/>
            <c:bubble3D val="0"/>
            <c:spPr>
              <a:solidFill>
                <a:srgbClr val="70AD47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F6-41F9-9FA9-B159B35CE7A1}"/>
              </c:ext>
            </c:extLst>
          </c:dPt>
          <c:dPt>
            <c:idx val="2"/>
            <c:bubble3D val="0"/>
            <c:spPr>
              <a:solidFill>
                <a:srgbClr val="ED7D31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F6-41F9-9FA9-B159B35CE7A1}"/>
              </c:ext>
            </c:extLst>
          </c:dPt>
          <c:dLbls>
            <c:dLbl>
              <c:idx val="0"/>
              <c:layout>
                <c:manualLayout>
                  <c:x val="-0.15343864108820837"/>
                  <c:y val="-0.5595982943302731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sz="2400" b="1" dirty="0"/>
                      <a:t>41,3%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sz="2400" b="1" smtClean="0"/>
                      <a:t>745 </a:t>
                    </a:r>
                    <a:r>
                      <a:rPr lang="en-US" sz="2400" b="1" dirty="0"/>
                      <a:t>tys.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BF6-41F9-9FA9-B159B35CE7A1}"/>
                </c:ext>
                <c:ext xmlns:c15="http://schemas.microsoft.com/office/drawing/2012/chart" uri="{CE6537A1-D6FC-4f65-9D91-7224C49458BB}">
                  <c15:layout>
                    <c:manualLayout>
                      <c:w val="0.19775462654311757"/>
                      <c:h val="0.1991843093400877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7644172374527139"/>
                  <c:y val="-0.1766183150415573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sz="2400" b="1" smtClean="0">
                        <a:solidFill>
                          <a:schemeClr val="bg1"/>
                        </a:solidFill>
                      </a:rPr>
                      <a:t>57,1%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sz="2400" b="1" smtClean="0">
                        <a:solidFill>
                          <a:schemeClr val="bg1"/>
                        </a:solidFill>
                      </a:rPr>
                      <a:t>1029 </a:t>
                    </a:r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tys.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BF6-41F9-9FA9-B159B35CE7A1}"/>
                </c:ext>
                <c:ext xmlns:c15="http://schemas.microsoft.com/office/drawing/2012/chart" uri="{CE6537A1-D6FC-4f65-9D91-7224C49458BB}">
                  <c15:layout>
                    <c:manualLayout>
                      <c:w val="0.22367614544617559"/>
                      <c:h val="0.2099741571180049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7583824645029525"/>
                  <c:y val="0.504145135047828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1,7%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sz="2400" b="1" baseline="0" smtClean="0">
                        <a:solidFill>
                          <a:schemeClr val="bg1"/>
                        </a:solidFill>
                      </a:rPr>
                      <a:t>30 </a:t>
                    </a:r>
                    <a:r>
                      <a:rPr lang="en-US" sz="2400" b="1" baseline="0" dirty="0" err="1">
                        <a:solidFill>
                          <a:schemeClr val="bg1"/>
                        </a:solidFill>
                      </a:rPr>
                      <a:t>tys</a:t>
                    </a:r>
                    <a:r>
                      <a:rPr lang="en-US" sz="2400" b="1" baseline="0" dirty="0">
                        <a:solidFill>
                          <a:schemeClr val="bg1"/>
                        </a:solidFill>
                      </a:rPr>
                      <a:t>.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endParaRPr lang="en-US" sz="240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BF6-41F9-9FA9-B159B35CE7A1}"/>
                </c:ext>
                <c:ext xmlns:c15="http://schemas.microsoft.com/office/drawing/2012/chart" uri="{CE6537A1-D6FC-4f65-9D91-7224C49458BB}">
                  <c15:layout>
                    <c:manualLayout>
                      <c:w val="0.21584541681748623"/>
                      <c:h val="0.1952200123140571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Arkusz7!$A$2:$A$4</c:f>
              <c:strCache>
                <c:ptCount val="3"/>
                <c:pt idx="0">
                  <c:v>bezrobotni</c:v>
                </c:pt>
                <c:pt idx="1">
                  <c:v>pacujący</c:v>
                </c:pt>
                <c:pt idx="2">
                  <c:v>bierni zawodowo</c:v>
                </c:pt>
              </c:strCache>
            </c:strRef>
          </c:cat>
          <c:val>
            <c:numRef>
              <c:f>Arkusz7!$B$2:$B$4</c:f>
              <c:numCache>
                <c:formatCode>0.0%</c:formatCode>
                <c:ptCount val="3"/>
                <c:pt idx="0">
                  <c:v>1.7000000000000001E-2</c:v>
                </c:pt>
                <c:pt idx="1">
                  <c:v>0.56999999999999995</c:v>
                </c:pt>
                <c:pt idx="2">
                  <c:v>0.41299999999999998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F6-41F9-9FA9-B159B35CE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59245711887756E-2"/>
          <c:y val="0.1251987215739043"/>
          <c:w val="0.80235821859979328"/>
          <c:h val="0.77185371557576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Arkusz6!$A$12</c:f>
              <c:strCache>
                <c:ptCount val="1"/>
                <c:pt idx="0">
                  <c:v>styczeń 2015 r.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6350" cap="flat" cmpd="sng" algn="ctr">
              <a:solidFill>
                <a:schemeClr val="accent2">
                  <a:tint val="77000"/>
                  <a:shade val="50000"/>
                </a:schemeClr>
              </a:solidFill>
              <a:prstDash val="solid"/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l-PL" sz="1800" b="1" i="0" u="none" strike="noStrike" kern="1200" baseline="0">
                    <a:solidFill>
                      <a:srgbClr val="173457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dk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Arkusz6!$H$11</c:f>
              <c:strCache>
                <c:ptCount val="1"/>
                <c:pt idx="0">
                  <c:v>styczeń</c:v>
                </c:pt>
              </c:strCache>
            </c:strRef>
          </c:cat>
          <c:val>
            <c:numRef>
              <c:f>Arkusz6!$H$12</c:f>
              <c:numCache>
                <c:formatCode>0.0</c:formatCode>
                <c:ptCount val="1"/>
                <c:pt idx="0">
                  <c:v>285.89999999999998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0C8-44D1-A334-F09B3D6DB17D}"/>
            </c:ext>
          </c:extLst>
        </c:ser>
        <c:ser>
          <c:idx val="1"/>
          <c:order val="1"/>
          <c:tx>
            <c:strRef>
              <c:f>Arkusz6!$A$13</c:f>
              <c:strCache>
                <c:ptCount val="1"/>
                <c:pt idx="0">
                  <c:v>styczeń 2020 r.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6350" cap="flat" cmpd="sng" algn="ctr">
              <a:solidFill>
                <a:schemeClr val="accent2">
                  <a:shade val="76000"/>
                  <a:shade val="50000"/>
                </a:schemeClr>
              </a:solidFill>
              <a:prstDash val="solid"/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l-PL" sz="1800" b="1" i="0" u="none" strike="noStrike" kern="1200" baseline="0">
                    <a:solidFill>
                      <a:srgbClr val="173457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dk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Arkusz6!$H$11</c:f>
              <c:strCache>
                <c:ptCount val="1"/>
                <c:pt idx="0">
                  <c:v>styczeń</c:v>
                </c:pt>
              </c:strCache>
            </c:strRef>
          </c:cat>
          <c:val>
            <c:numRef>
              <c:f>Arkusz6!$H$13</c:f>
              <c:numCache>
                <c:formatCode>0.0</c:formatCode>
                <c:ptCount val="1"/>
                <c:pt idx="0">
                  <c:v>356.3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0C8-44D1-A334-F09B3D6DB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axId val="430978368"/>
        <c:axId val="430977584"/>
      </c:barChart>
      <c:catAx>
        <c:axId val="43097836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430977584"/>
        <c:crosses val="autoZero"/>
        <c:auto val="1"/>
        <c:lblAlgn val="ctr"/>
        <c:lblOffset val="100"/>
        <c:noMultiLvlLbl val="0"/>
      </c:catAx>
      <c:valAx>
        <c:axId val="430977584"/>
        <c:scaling>
          <c:orientation val="minMax"/>
          <c:max val="400"/>
          <c:min val="200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30978368"/>
        <c:crosses val="autoZero"/>
        <c:crossBetween val="between"/>
        <c:majorUnit val="5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22613430399998063"/>
          <c:y val="0.92790267639063961"/>
          <c:w val="0.50537953050906048"/>
          <c:h val="7.1590915510329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l-PL" sz="18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6350" cap="flat" cmpd="sng" algn="ctr">
      <a:noFill/>
      <a:prstDash val="solid"/>
      <a:round/>
    </a:ln>
    <a:effectLst/>
  </c:spPr>
  <c:txPr>
    <a:bodyPr/>
    <a:lstStyle/>
    <a:p>
      <a:pPr algn="ctr" rtl="0">
        <a:defRPr lang="pl-PL" sz="1800" b="1" i="0" u="none" strike="noStrike" kern="1200" baseline="0">
          <a:solidFill>
            <a:srgbClr val="173457"/>
          </a:solidFill>
          <a:latin typeface="+mn-lt"/>
          <a:ea typeface="+mn-ea"/>
          <a:cs typeface="+mn-cs"/>
        </a:defRPr>
      </a:pPr>
      <a:endParaRPr lang="pl-PL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77025415801583E-2"/>
          <c:y val="0.13325870082973335"/>
          <c:w val="0.41176385213073141"/>
          <c:h val="0.8659980265884017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III kwartał 2018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fld id="{5472862E-31C6-4A50-941F-A03264A623BE}" type="VALUE">
                      <a:rPr lang="en-US" smtClean="0"/>
                      <a:pPr/>
                      <a:t>[WARTOŚĆ]</a:t>
                    </a:fld>
                    <a:endParaRPr lang="en-US" baseline="0" smtClean="0"/>
                  </a:p>
                  <a:p>
                    <a:fld id="{03BE5327-CBE4-45FE-9F47-7BE516D02E31}" type="PERCENTAGE">
                      <a:rPr lang="en-US" baseline="0" smtClean="0"/>
                      <a:pPr/>
                      <a:t>[PROCENTOWE]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9639822-8C3A-4D47-8883-0C732C192DB4}" type="VALUE">
                      <a:rPr lang="en-US" smtClean="0"/>
                      <a:pPr/>
                      <a:t>[WARTOŚĆ]</a:t>
                    </a:fld>
                    <a:endParaRPr lang="en-US" baseline="0" smtClean="0"/>
                  </a:p>
                  <a:p>
                    <a:fld id="{A3EFB27B-9D22-4B13-9D41-A1E013B1C3D2}" type="PERCENTAGE">
                      <a:rPr lang="en-US" baseline="0" smtClean="0"/>
                      <a:pPr/>
                      <a:t>[PROCENTOWE]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54C4417-A809-4475-9197-4092331B201A}" type="VALUE">
                      <a:rPr lang="en-US" smtClean="0"/>
                      <a:pPr/>
                      <a:t>[WARTOŚĆ]</a:t>
                    </a:fld>
                    <a:endParaRPr lang="en-US" baseline="0" smtClean="0"/>
                  </a:p>
                  <a:p>
                    <a:fld id="{B1C06FDE-B087-412E-B7AB-D3E31B826092}" type="PERCENTAGE">
                      <a:rPr lang="en-US" baseline="0" smtClean="0"/>
                      <a:pPr/>
                      <a:t>[PROCENTOWE]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8C61A18-9FDD-499D-88BC-031A07F00AE7}" type="VALUE">
                      <a:rPr lang="en-US" smtClean="0"/>
                      <a:pPr/>
                      <a:t>[WARTOŚĆ]</a:t>
                    </a:fld>
                    <a:endParaRPr lang="en-US" baseline="0" smtClean="0"/>
                  </a:p>
                  <a:p>
                    <a:r>
                      <a:rPr lang="en-US" baseline="0" smtClean="0"/>
                      <a:t> </a:t>
                    </a:r>
                    <a:fld id="{0862FE5D-B68E-471A-8DBE-0F5191038A09}" type="PERCENTAGE">
                      <a:rPr lang="en-US" baseline="0"/>
                      <a:pPr/>
                      <a:t>[PROCENTOWE]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036827984885352E-2"/>
                  <c:y val="2.4228854696315152E-3"/>
                </c:manualLayout>
              </c:layout>
              <c:tx>
                <c:rich>
                  <a:bodyPr/>
                  <a:lstStyle/>
                  <a:p>
                    <a:fld id="{4F7CD8F7-0E8D-4053-86F8-BEB5B40C8DD8}" type="VALUE">
                      <a:rPr lang="en-US" smtClean="0"/>
                      <a:pPr/>
                      <a:t>[WARTOŚĆ]</a:t>
                    </a:fld>
                    <a:endParaRPr lang="en-US" baseline="0" smtClean="0"/>
                  </a:p>
                  <a:p>
                    <a:r>
                      <a:rPr lang="en-US" baseline="0" smtClean="0"/>
                      <a:t> </a:t>
                    </a:r>
                    <a:fld id="{8FF3E0B8-944B-47F5-899F-03CB3CA55CDA}" type="PERCENTAGE">
                      <a:rPr lang="en-US" baseline="0"/>
                      <a:pPr/>
                      <a:t>[PROCENTOWE]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6.9121865659023049E-3"/>
                  <c:y val="0"/>
                </c:manualLayout>
              </c:layout>
              <c:tx>
                <c:rich>
                  <a:bodyPr/>
                  <a:lstStyle/>
                  <a:p>
                    <a:fld id="{AD5C219B-B18D-4868-A272-A2FA07C0383A}" type="VALUE">
                      <a:rPr lang="en-US" smtClean="0"/>
                      <a:pPr/>
                      <a:t>[WARTOŚĆ]</a:t>
                    </a:fld>
                    <a:endParaRPr lang="en-US" baseline="0" smtClean="0"/>
                  </a:p>
                  <a:p>
                    <a:r>
                      <a:rPr lang="en-US" baseline="0" smtClean="0"/>
                      <a:t> </a:t>
                    </a:r>
                    <a:fld id="{3342ABD5-0E77-4DBC-AE21-E866CD0CE6FD}" type="PERCENTAGE">
                      <a:rPr lang="en-US" baseline="0"/>
                      <a:pPr/>
                      <a:t>[PROCENTOWE]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Emerytura</c:v>
                </c:pt>
                <c:pt idx="1">
                  <c:v>Nauka, uzupełnienie kwalifikacji</c:v>
                </c:pt>
                <c:pt idx="2">
                  <c:v>Obowiązki rodzinne i związane z prowadzeniem domu</c:v>
                </c:pt>
                <c:pt idx="3">
                  <c:v>Choroba, niepełnosprawność </c:v>
                </c:pt>
                <c:pt idx="4">
                  <c:v>Zniechęcenie bezskutecznością poszukiwań pracy</c:v>
                </c:pt>
                <c:pt idx="5">
                  <c:v>inne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401</c:v>
                </c:pt>
                <c:pt idx="1">
                  <c:v>119</c:v>
                </c:pt>
                <c:pt idx="2">
                  <c:v>130</c:v>
                </c:pt>
                <c:pt idx="3">
                  <c:v>93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III kwartał 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fld id="{19309175-8704-495A-BC3E-968408A28B43}" type="VALUE">
                      <a:rPr lang="en-US" smtClean="0"/>
                      <a:pPr/>
                      <a:t>[WARTOŚĆ]</a:t>
                    </a:fld>
                    <a:endParaRPr lang="en-US" baseline="0" smtClean="0"/>
                  </a:p>
                  <a:p>
                    <a:fld id="{C3E9F4F7-2A13-4D9A-9FD6-8490CBDBF381}" type="PERCENTAGE">
                      <a:rPr lang="en-US" baseline="0" smtClean="0"/>
                      <a:pPr/>
                      <a:t>[PROCENTOWE]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67358AB-1548-4284-9AB7-2CE198EEF6CB}" type="VALUE">
                      <a:rPr lang="en-US" smtClean="0"/>
                      <a:pPr/>
                      <a:t>[WARTOŚĆ]</a:t>
                    </a:fld>
                    <a:endParaRPr lang="en-US" baseline="0" smtClean="0"/>
                  </a:p>
                  <a:p>
                    <a:fld id="{F5690DBE-9F06-410D-9B58-8A4ADA3BB31D}" type="PERCENTAGE">
                      <a:rPr lang="en-US" baseline="0" smtClean="0"/>
                      <a:pPr/>
                      <a:t>[PROCENTOWE]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5A504EB-36E7-4EA2-8022-0960B12EFAF6}" type="VALUE">
                      <a:rPr lang="en-US" smtClean="0"/>
                      <a:pPr/>
                      <a:t>[WARTOŚĆ]</a:t>
                    </a:fld>
                    <a:endParaRPr lang="en-US" baseline="0" smtClean="0"/>
                  </a:p>
                  <a:p>
                    <a:fld id="{081AD166-9D34-4611-B4D1-05BA848D3FEC}" type="PERCENTAGE">
                      <a:rPr lang="en-US" baseline="0" smtClean="0"/>
                      <a:pPr/>
                      <a:t>[PROCENTOWE]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561B7F8-CF44-4E7A-BED2-D0F97A8CFD78}" type="VALUE">
                      <a:rPr lang="en-US" smtClean="0"/>
                      <a:pPr/>
                      <a:t>[WARTOŚĆ]</a:t>
                    </a:fld>
                    <a:endParaRPr lang="en-US" baseline="0" smtClean="0"/>
                  </a:p>
                  <a:p>
                    <a:fld id="{8E8AECD3-1D68-40EC-AEFF-7FBF053E978F}" type="PERCENTAGE">
                      <a:rPr lang="en-US" baseline="0" smtClean="0"/>
                      <a:pPr/>
                      <a:t>[PROCENTOWE]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AD14CA9-FDC2-432C-93A3-B355432657B0}" type="VALUE">
                      <a:rPr lang="en-US" smtClean="0"/>
                      <a:pPr/>
                      <a:t>[WARTOŚĆ]</a:t>
                    </a:fld>
                    <a:endParaRPr lang="en-US" baseline="0" smtClean="0"/>
                  </a:p>
                  <a:p>
                    <a:r>
                      <a:rPr lang="en-US" baseline="0" smtClean="0"/>
                      <a:t> 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0D2097F-7BB7-486A-B547-3EC23A7D5E8A}" type="VALUE">
                      <a:rPr lang="en-US" smtClean="0"/>
                      <a:pPr/>
                      <a:t>[WARTOŚĆ]</a:t>
                    </a:fld>
                    <a:endParaRPr lang="en-US" baseline="0" smtClean="0"/>
                  </a:p>
                  <a:p>
                    <a:r>
                      <a:rPr lang="en-US" baseline="0" smtClean="0"/>
                      <a:t> 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Emerytura</c:v>
                </c:pt>
                <c:pt idx="1">
                  <c:v>Nauka, uzupełnienie kwalifikacji</c:v>
                </c:pt>
                <c:pt idx="2">
                  <c:v>Obowiązki rodzinne i związane z prowadzeniem domu</c:v>
                </c:pt>
                <c:pt idx="3">
                  <c:v>Choroba, niepełnosprawność </c:v>
                </c:pt>
                <c:pt idx="4">
                  <c:v>Zniechęcenie bezskutecznością poszukiwań pracy</c:v>
                </c:pt>
                <c:pt idx="5">
                  <c:v>inne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403</c:v>
                </c:pt>
                <c:pt idx="1">
                  <c:v>118</c:v>
                </c:pt>
                <c:pt idx="2">
                  <c:v>107</c:v>
                </c:pt>
                <c:pt idx="3">
                  <c:v>89</c:v>
                </c:pt>
                <c:pt idx="4">
                  <c:v>10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830161226298087"/>
          <c:y val="0.11387561707268122"/>
          <c:w val="0.3712537218768347"/>
          <c:h val="0.8768224105077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969697659448745E-2"/>
          <c:y val="4.0800883533124215E-2"/>
          <c:w val="0.97456140271011193"/>
          <c:h val="0.82859946704309251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rgbClr val="70AD47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9512551871507056E-3"/>
                  <c:y val="6.481481481481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358-48F5-A72B-D3E8BABB661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025103743014467E-3"/>
                  <c:y val="4.6296296296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58-48F5-A72B-D3E8BABB661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025103743013751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358-48F5-A72B-D3E8BABB661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309039406527709E-16"/>
                  <c:y val="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358-48F5-A72B-D3E8BABB661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512551871505802E-3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358-48F5-A72B-D3E8BABB661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9025103743013036E-3"/>
                  <c:y val="3.7037037037037035E-2"/>
                </c:manualLayout>
              </c:layout>
              <c:tx>
                <c:rich>
                  <a:bodyPr/>
                  <a:lstStyle/>
                  <a:p>
                    <a:fld id="{3B15816E-05FF-4081-84EF-C03A845D2748}" type="VALUE">
                      <a:rPr lang="en-US" sz="2000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358-48F5-A72B-D3E8BABB661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Arkusz1!$D$8:$D$13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I-VI 2019 </c:v>
                </c:pt>
              </c:strCache>
            </c:strRef>
          </c:cat>
          <c:val>
            <c:numRef>
              <c:f>Arkusz1!$E$8:$E$13</c:f>
              <c:numCache>
                <c:formatCode>#,##0</c:formatCode>
                <c:ptCount val="6"/>
                <c:pt idx="0">
                  <c:v>277060</c:v>
                </c:pt>
                <c:pt idx="1">
                  <c:v>282174</c:v>
                </c:pt>
                <c:pt idx="2">
                  <c:v>287906</c:v>
                </c:pt>
                <c:pt idx="3">
                  <c:v>294975</c:v>
                </c:pt>
                <c:pt idx="4">
                  <c:v>318468</c:v>
                </c:pt>
                <c:pt idx="5">
                  <c:v>326981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358-48F5-A72B-D3E8BABB6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950568"/>
        <c:axId val="508958016"/>
      </c:lineChart>
      <c:catAx>
        <c:axId val="50895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8958016"/>
        <c:crosses val="autoZero"/>
        <c:auto val="1"/>
        <c:lblAlgn val="ctr"/>
        <c:lblOffset val="100"/>
        <c:noMultiLvlLbl val="0"/>
      </c:catAx>
      <c:valAx>
        <c:axId val="5089580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08950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957182605946354E-2"/>
          <c:y val="8.0313306650202171E-2"/>
          <c:w val="0.98197400621491704"/>
          <c:h val="0.830362454397545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452-40D0-888A-DED3DC4F840C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160-4822-84F1-1EF453EE5FF3}"/>
              </c:ext>
            </c:extLst>
          </c:dPt>
          <c:dLbls>
            <c:dLbl>
              <c:idx val="6"/>
              <c:layout>
                <c:manualLayout>
                  <c:x val="5.6051825966703772E-8"/>
                  <c:y val="1.3869093713575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2E8-47E8-92B2-71437566D1EC}"/>
                </c:ext>
                <c:ext xmlns:c15="http://schemas.microsoft.com/office/drawing/2012/chart" uri="{CE6537A1-D6FC-4f65-9D91-7224C49458BB}">
                  <c15:layout>
                    <c:manualLayout>
                      <c:w val="4.9054203909368224E-2"/>
                      <c:h val="7.25199500178733E-2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8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Arkusz1!$B$9:$B$14</c:f>
              <c:strCache>
                <c:ptCount val="6"/>
                <c:pt idx="0">
                  <c:v>2014 r.</c:v>
                </c:pt>
                <c:pt idx="1">
                  <c:v>2015 r.</c:v>
                </c:pt>
                <c:pt idx="2">
                  <c:v>2016 r.</c:v>
                </c:pt>
                <c:pt idx="3">
                  <c:v>2017 r.</c:v>
                </c:pt>
                <c:pt idx="4">
                  <c:v>2018 r.</c:v>
                </c:pt>
                <c:pt idx="5">
                  <c:v>2019 r.</c:v>
                </c:pt>
              </c:strCache>
            </c:strRef>
          </c:cat>
          <c:val>
            <c:numRef>
              <c:f>Arkusz1!$C$9:$C$14</c:f>
              <c:numCache>
                <c:formatCode>0.0</c:formatCode>
                <c:ptCount val="6"/>
                <c:pt idx="0">
                  <c:v>5789</c:v>
                </c:pt>
                <c:pt idx="1">
                  <c:v>25270</c:v>
                </c:pt>
                <c:pt idx="2">
                  <c:v>67395</c:v>
                </c:pt>
                <c:pt idx="3">
                  <c:v>132016</c:v>
                </c:pt>
                <c:pt idx="4">
                  <c:v>132010</c:v>
                </c:pt>
                <c:pt idx="5">
                  <c:v>128863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E8-47E8-92B2-71437566D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27"/>
        <c:axId val="508956840"/>
        <c:axId val="508951352"/>
      </c:barChart>
      <c:catAx>
        <c:axId val="508956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/>
            </a:pPr>
            <a:endParaRPr lang="pl-PL"/>
          </a:p>
        </c:txPr>
        <c:crossAx val="508951352"/>
        <c:crosses val="autoZero"/>
        <c:auto val="1"/>
        <c:lblAlgn val="ctr"/>
        <c:lblOffset val="100"/>
        <c:noMultiLvlLbl val="0"/>
      </c:catAx>
      <c:valAx>
        <c:axId val="508951352"/>
        <c:scaling>
          <c:orientation val="minMax"/>
        </c:scaling>
        <c:delete val="1"/>
        <c:axPos val="l"/>
        <c:numFmt formatCode="#,##0.0" sourceLinked="0"/>
        <c:majorTickMark val="out"/>
        <c:minorTickMark val="none"/>
        <c:tickLblPos val="nextTo"/>
        <c:crossAx val="508956840"/>
        <c:crosses val="autoZero"/>
        <c:crossBetween val="between"/>
        <c:majorUnit val="40000"/>
        <c:dispUnits>
          <c:builtInUnit val="thousands"/>
          <c:dispUnitsLbl>
            <c:layout>
              <c:manualLayout>
                <c:xMode val="edge"/>
                <c:yMode val="edge"/>
                <c:x val="2.5645209649070428E-2"/>
                <c:y val="5.9407137238772065E-4"/>
              </c:manualLayout>
            </c:layout>
            <c:tx>
              <c:rich>
                <a:bodyPr rot="0"/>
                <a:lstStyle/>
                <a:p>
                  <a:pPr>
                    <a:defRPr/>
                  </a:pPr>
                  <a:r>
                    <a:rPr lang="pl-PL"/>
                    <a:t>tys.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pl-PL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78004773520229E-2"/>
          <c:y val="0.11618380951237336"/>
          <c:w val="0.95983696547581387"/>
          <c:h val="0.728328834559515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88A-44CA-82C9-DF5066781CF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Arkusz1!$A$6:$A$11</c:f>
              <c:strCache>
                <c:ptCount val="6"/>
                <c:pt idx="0">
                  <c:v>2014 r.</c:v>
                </c:pt>
                <c:pt idx="1">
                  <c:v>2015 r.</c:v>
                </c:pt>
                <c:pt idx="2">
                  <c:v>2016 r.</c:v>
                </c:pt>
                <c:pt idx="3">
                  <c:v>2017 r.</c:v>
                </c:pt>
                <c:pt idx="4">
                  <c:v>2018 r.</c:v>
                </c:pt>
                <c:pt idx="5">
                  <c:v>I półrocze 2019 r.</c:v>
                </c:pt>
              </c:strCache>
            </c:strRef>
          </c:cat>
          <c:val>
            <c:numRef>
              <c:f>Arkusz1!$B$6:$B$11</c:f>
              <c:numCache>
                <c:formatCode>General</c:formatCode>
                <c:ptCount val="6"/>
                <c:pt idx="0">
                  <c:v>2083</c:v>
                </c:pt>
                <c:pt idx="1">
                  <c:v>4133</c:v>
                </c:pt>
                <c:pt idx="2">
                  <c:v>7889</c:v>
                </c:pt>
                <c:pt idx="3">
                  <c:v>12480</c:v>
                </c:pt>
                <c:pt idx="4">
                  <c:v>20929</c:v>
                </c:pt>
                <c:pt idx="5">
                  <c:v>14961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88A-44CA-82C9-DF5066781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15"/>
        <c:axId val="508955272"/>
        <c:axId val="508956448"/>
      </c:barChart>
      <c:catAx>
        <c:axId val="508955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647B9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8956448"/>
        <c:crosses val="autoZero"/>
        <c:auto val="1"/>
        <c:lblAlgn val="ctr"/>
        <c:lblOffset val="100"/>
        <c:noMultiLvlLbl val="0"/>
      </c:catAx>
      <c:valAx>
        <c:axId val="508956448"/>
        <c:scaling>
          <c:orientation val="minMax"/>
          <c:max val="25000"/>
        </c:scaling>
        <c:delete val="1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2000" b="1" dirty="0"/>
                  <a:t>tys.</a:t>
                </a:r>
              </a:p>
            </c:rich>
          </c:tx>
          <c:layout>
            <c:manualLayout>
              <c:xMode val="edge"/>
              <c:yMode val="edge"/>
              <c:x val="2.1088454467119724E-2"/>
              <c:y val="0.125746574201117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.0" sourceLinked="0"/>
        <c:majorTickMark val="out"/>
        <c:minorTickMark val="none"/>
        <c:tickLblPos val="nextTo"/>
        <c:crossAx val="508955272"/>
        <c:crosses val="autoZero"/>
        <c:crossBetween val="between"/>
        <c:majorUnit val="5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rgbClr val="002060"/>
          </a:solidFill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3641632436918E-2"/>
          <c:y val="0.16557965041513167"/>
          <c:w val="0.94822639402888564"/>
          <c:h val="0.61527086549802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Arkusz1!$C$5</c:f>
              <c:strCache>
                <c:ptCount val="1"/>
                <c:pt idx="0">
                  <c:v>województwo pomorskie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Arkusz1!$B$6:$B$11</c:f>
              <c:strCache>
                <c:ptCount val="6"/>
                <c:pt idx="0">
                  <c:v>2015 r.</c:v>
                </c:pt>
                <c:pt idx="1">
                  <c:v>2016 r.</c:v>
                </c:pt>
                <c:pt idx="2">
                  <c:v>2017 r.</c:v>
                </c:pt>
                <c:pt idx="3">
                  <c:v>2018 r.</c:v>
                </c:pt>
                <c:pt idx="4">
                  <c:v>2019 r.</c:v>
                </c:pt>
                <c:pt idx="5">
                  <c:v>styczeń 2020 r. </c:v>
                </c:pt>
              </c:strCache>
            </c:strRef>
          </c:cat>
          <c:val>
            <c:numRef>
              <c:f>Arkusz1!$C$6:$C$11</c:f>
              <c:numCache>
                <c:formatCode>0.0</c:formatCode>
                <c:ptCount val="6"/>
                <c:pt idx="0">
                  <c:v>87.088999999999999</c:v>
                </c:pt>
                <c:pt idx="1">
                  <c:v>108.333</c:v>
                </c:pt>
                <c:pt idx="2">
                  <c:v>120.26900000000001</c:v>
                </c:pt>
                <c:pt idx="3">
                  <c:v>108.5</c:v>
                </c:pt>
                <c:pt idx="4">
                  <c:v>96.3</c:v>
                </c:pt>
                <c:pt idx="5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E5-4168-BDF4-D9A34B6F1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-27"/>
        <c:axId val="430976016"/>
        <c:axId val="430973664"/>
      </c:barChart>
      <c:catAx>
        <c:axId val="43097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0973664"/>
        <c:crosses val="autoZero"/>
        <c:auto val="1"/>
        <c:lblAlgn val="ctr"/>
        <c:lblOffset val="100"/>
        <c:noMultiLvlLbl val="0"/>
      </c:catAx>
      <c:valAx>
        <c:axId val="43097366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30976016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400" b="1"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238705525022"/>
          <c:y val="5.8301827947138889E-2"/>
          <c:w val="0.687197381567208"/>
          <c:h val="0.869862186022622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62A-4008-932E-31614D8AF2E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62A-4008-932E-31614D8AF2E3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62A-4008-932E-31614D8AF2E3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62A-4008-932E-31614D8AF2E3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62A-4008-932E-31614D8AF2E3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62A-4008-932E-31614D8AF2E3}"/>
              </c:ext>
            </c:extLst>
          </c:dPt>
          <c:dPt>
            <c:idx val="13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2A-4008-932E-31614D8AF2E3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62A-4008-932E-31614D8AF2E3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62A-4008-932E-31614D8AF2E3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062A-4008-932E-31614D8AF2E3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62A-4008-932E-31614D8AF2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oferty!$B$5:$B$25</c:f>
              <c:strCache>
                <c:ptCount val="21"/>
                <c:pt idx="0">
                  <c:v>starogardzki</c:v>
                </c:pt>
                <c:pt idx="1">
                  <c:v>człuchowski</c:v>
                </c:pt>
                <c:pt idx="2">
                  <c:v>sztumski</c:v>
                </c:pt>
                <c:pt idx="3">
                  <c:v>kwidzyński</c:v>
                </c:pt>
                <c:pt idx="4">
                  <c:v>Słupsk </c:v>
                </c:pt>
                <c:pt idx="5">
                  <c:v>Sopot</c:v>
                </c:pt>
                <c:pt idx="6">
                  <c:v>lęborski</c:v>
                </c:pt>
                <c:pt idx="7">
                  <c:v>kościerski</c:v>
                </c:pt>
                <c:pt idx="8">
                  <c:v>chojnicki</c:v>
                </c:pt>
                <c:pt idx="9">
                  <c:v>słupski</c:v>
                </c:pt>
                <c:pt idx="10">
                  <c:v>bytowski</c:v>
                </c:pt>
                <c:pt idx="11">
                  <c:v>nowodworski</c:v>
                </c:pt>
                <c:pt idx="12">
                  <c:v>malborski</c:v>
                </c:pt>
                <c:pt idx="13">
                  <c:v>woj. pomorskie</c:v>
                </c:pt>
                <c:pt idx="14">
                  <c:v>Gdynia</c:v>
                </c:pt>
                <c:pt idx="15">
                  <c:v>kartuski</c:v>
                </c:pt>
                <c:pt idx="16">
                  <c:v>gdański</c:v>
                </c:pt>
                <c:pt idx="17">
                  <c:v>tczewski</c:v>
                </c:pt>
                <c:pt idx="18">
                  <c:v>wejherowski</c:v>
                </c:pt>
                <c:pt idx="19">
                  <c:v>Gdańsk </c:v>
                </c:pt>
                <c:pt idx="20">
                  <c:v>pucki</c:v>
                </c:pt>
              </c:strCache>
            </c:strRef>
          </c:cat>
          <c:val>
            <c:numRef>
              <c:f>oferty!$E$5:$E$25</c:f>
              <c:numCache>
                <c:formatCode>0</c:formatCode>
                <c:ptCount val="21"/>
                <c:pt idx="0">
                  <c:v>-45.454545454545453</c:v>
                </c:pt>
                <c:pt idx="1">
                  <c:v>-25.945945945945947</c:v>
                </c:pt>
                <c:pt idx="2">
                  <c:v>-11.666666666666666</c:v>
                </c:pt>
                <c:pt idx="3">
                  <c:v>-10</c:v>
                </c:pt>
                <c:pt idx="4">
                  <c:v>-5.46875</c:v>
                </c:pt>
                <c:pt idx="5">
                  <c:v>15.789473684210526</c:v>
                </c:pt>
                <c:pt idx="6">
                  <c:v>18.421052631578945</c:v>
                </c:pt>
                <c:pt idx="7">
                  <c:v>21.551724137931032</c:v>
                </c:pt>
                <c:pt idx="8">
                  <c:v>23.902439024390244</c:v>
                </c:pt>
                <c:pt idx="9">
                  <c:v>29.19254658385093</c:v>
                </c:pt>
                <c:pt idx="10">
                  <c:v>29.553264604810998</c:v>
                </c:pt>
                <c:pt idx="11">
                  <c:v>41.747572815533978</c:v>
                </c:pt>
                <c:pt idx="12">
                  <c:v>47.297297297297298</c:v>
                </c:pt>
                <c:pt idx="13">
                  <c:v>83.831282952548321</c:v>
                </c:pt>
                <c:pt idx="14">
                  <c:v>91.472868217054256</c:v>
                </c:pt>
                <c:pt idx="15">
                  <c:v>113.86861313868613</c:v>
                </c:pt>
                <c:pt idx="16">
                  <c:v>126.44628099173553</c:v>
                </c:pt>
                <c:pt idx="17">
                  <c:v>150</c:v>
                </c:pt>
                <c:pt idx="18">
                  <c:v>162.54681647940075</c:v>
                </c:pt>
                <c:pt idx="19">
                  <c:v>181.63538873994639</c:v>
                </c:pt>
                <c:pt idx="20">
                  <c:v>548.21428571428567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62A-4008-932E-31614D8AF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431471104"/>
        <c:axId val="431469536"/>
      </c:barChart>
      <c:catAx>
        <c:axId val="43147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1469536"/>
        <c:crosses val="autoZero"/>
        <c:auto val="1"/>
        <c:lblAlgn val="ctr"/>
        <c:lblOffset val="100"/>
        <c:noMultiLvlLbl val="0"/>
      </c:catAx>
      <c:valAx>
        <c:axId val="431469536"/>
        <c:scaling>
          <c:orientation val="minMax"/>
          <c:max val="600"/>
          <c:min val="-10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r>
                  <a:rPr lang="pl-PL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% </a:t>
                </a:r>
              </a:p>
            </c:rich>
          </c:tx>
          <c:layout>
            <c:manualLayout>
              <c:xMode val="edge"/>
              <c:yMode val="edge"/>
              <c:x val="0.95668414070519292"/>
              <c:y val="0.93433288785519897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1471104"/>
        <c:crosses val="autoZero"/>
        <c:crossBetween val="between"/>
        <c:majorUnit val="3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9395473905913321"/>
          <c:w val="0.97400105062424758"/>
          <c:h val="0.5515683001811538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75000"/>
                </a:srgbClr>
              </a:solidFill>
              <a:ln w="222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TABLICA!$C$23:$H$23</c:f>
              <c:strCache>
                <c:ptCount val="6"/>
                <c:pt idx="0">
                  <c:v>III kw. 2014 r.</c:v>
                </c:pt>
                <c:pt idx="1">
                  <c:v>III kw. 2015 r.</c:v>
                </c:pt>
                <c:pt idx="2">
                  <c:v>III kw. 2016 r.</c:v>
                </c:pt>
                <c:pt idx="3">
                  <c:v>III kw. 2017 r.</c:v>
                </c:pt>
                <c:pt idx="4">
                  <c:v>III kw. 2018 r.</c:v>
                </c:pt>
                <c:pt idx="5">
                  <c:v>III kw. 2019 r.</c:v>
                </c:pt>
              </c:strCache>
            </c:strRef>
          </c:cat>
          <c:val>
            <c:numRef>
              <c:f>TABLICA!$C$24:$H$24</c:f>
              <c:numCache>
                <c:formatCode>#,##0.00</c:formatCode>
                <c:ptCount val="6"/>
                <c:pt idx="0">
                  <c:v>4059.2</c:v>
                </c:pt>
                <c:pt idx="1">
                  <c:v>4193.17</c:v>
                </c:pt>
                <c:pt idx="2">
                  <c:v>4352.28</c:v>
                </c:pt>
                <c:pt idx="3">
                  <c:v>4544.1400000000003</c:v>
                </c:pt>
                <c:pt idx="4">
                  <c:v>4866.6400000000003</c:v>
                </c:pt>
                <c:pt idx="5">
                  <c:v>5289.88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72D-4AAC-9BE7-3F85D06CA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472280"/>
        <c:axId val="431472672"/>
      </c:lineChart>
      <c:catAx>
        <c:axId val="43147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l-PL"/>
          </a:p>
        </c:txPr>
        <c:crossAx val="431472672"/>
        <c:crosses val="autoZero"/>
        <c:auto val="1"/>
        <c:lblAlgn val="ctr"/>
        <c:lblOffset val="100"/>
        <c:noMultiLvlLbl val="0"/>
      </c:catAx>
      <c:valAx>
        <c:axId val="431472672"/>
        <c:scaling>
          <c:orientation val="minMax"/>
          <c:min val="3000"/>
        </c:scaling>
        <c:delete val="1"/>
        <c:axPos val="l"/>
        <c:numFmt formatCode="#,##0.00" sourceLinked="1"/>
        <c:majorTickMark val="none"/>
        <c:minorTickMark val="none"/>
        <c:tickLblPos val="nextTo"/>
        <c:crossAx val="43147228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 b="1">
          <a:solidFill>
            <a:srgbClr val="1F497D"/>
          </a:solidFill>
        </a:defRPr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020317498048171E-2"/>
          <c:y val="8.768243653790353E-2"/>
          <c:w val="0.67570358174027623"/>
          <c:h val="0.763391316284294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ludność!$C$15</c:f>
              <c:strCache>
                <c:ptCount val="1"/>
                <c:pt idx="0">
                  <c:v>wiek poprodukcyjny 
(powyżej 60 lat (K)/65 lat(M))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20,0%</a:t>
                    </a:r>
                  </a:p>
                  <a:p>
                    <a:r>
                      <a:rPr lang="en-US" sz="1200" b="0" dirty="0"/>
                      <a:t>467,6 </a:t>
                    </a:r>
                    <a:r>
                      <a:rPr lang="en-US" sz="1200" b="0" dirty="0" err="1"/>
                      <a:t>tys</a:t>
                    </a:r>
                    <a:r>
                      <a:rPr lang="en-US" sz="1200" b="0" dirty="0"/>
                      <a:t>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81D-482C-99EA-ED98255C89C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20,7%</a:t>
                    </a:r>
                  </a:p>
                  <a:p>
                    <a:r>
                      <a:rPr lang="en-US" sz="1200" b="0" dirty="0"/>
                      <a:t>480,7 </a:t>
                    </a:r>
                    <a:r>
                      <a:rPr lang="en-US" sz="1200" b="0" dirty="0" err="1"/>
                      <a:t>tys</a:t>
                    </a:r>
                    <a:r>
                      <a:rPr lang="en-US" sz="1200" b="0" dirty="0"/>
                      <a:t>.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81D-482C-99EA-ED98255C89C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23,2%</a:t>
                    </a:r>
                  </a:p>
                  <a:p>
                    <a:r>
                      <a:rPr lang="en-US" b="0" dirty="0"/>
                      <a:t>541,3 </a:t>
                    </a:r>
                    <a:r>
                      <a:rPr lang="en-US" b="0" dirty="0" err="1"/>
                      <a:t>tys</a:t>
                    </a:r>
                    <a:r>
                      <a:rPr lang="en-US" b="0" dirty="0"/>
                      <a:t>.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81D-482C-99EA-ED98255C89C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33,7%</a:t>
                    </a:r>
                  </a:p>
                  <a:p>
                    <a:r>
                      <a:rPr lang="en-US" sz="1200" b="0" dirty="0"/>
                      <a:t>763,5 </a:t>
                    </a:r>
                    <a:r>
                      <a:rPr lang="en-US" sz="1200" b="0" dirty="0" err="1"/>
                      <a:t>tys</a:t>
                    </a:r>
                    <a:r>
                      <a:rPr lang="en-US" sz="1200" b="0" dirty="0"/>
                      <a:t>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81D-482C-99EA-ED98255C89C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ludność!$D$12:$G$12</c:f>
              <c:strCache>
                <c:ptCount val="4"/>
                <c:pt idx="0">
                  <c:v>2018</c:v>
                </c:pt>
                <c:pt idx="1">
                  <c:v>2019
(prognoza)</c:v>
                </c:pt>
                <c:pt idx="2">
                  <c:v>2025
 (prognoza)</c:v>
                </c:pt>
                <c:pt idx="3">
                  <c:v>2050
 (prognoza)</c:v>
                </c:pt>
              </c:strCache>
            </c:strRef>
          </c:cat>
          <c:val>
            <c:numRef>
              <c:f>ludność!$D$15:$G$15</c:f>
              <c:numCache>
                <c:formatCode>0.0%</c:formatCode>
                <c:ptCount val="4"/>
                <c:pt idx="0">
                  <c:v>0.20038568673666168</c:v>
                </c:pt>
                <c:pt idx="1">
                  <c:v>0.20712685280937607</c:v>
                </c:pt>
                <c:pt idx="2">
                  <c:v>0.23183998629432925</c:v>
                </c:pt>
                <c:pt idx="3">
                  <c:v>0.3369819481837843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602-4FC6-9D46-B4C8DA6DEDF7}"/>
            </c:ext>
          </c:extLst>
        </c:ser>
        <c:ser>
          <c:idx val="1"/>
          <c:order val="1"/>
          <c:tx>
            <c:strRef>
              <c:f>ludność!$C$14</c:f>
              <c:strCache>
                <c:ptCount val="1"/>
                <c:pt idx="0">
                  <c:v>wiek produkcyjny 
(18 - 59 lat (K)/64 lata (M))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62,3%</a:t>
                    </a:r>
                  </a:p>
                  <a:p>
                    <a:r>
                      <a:rPr lang="en-US" sz="1200" b="0" dirty="0"/>
                      <a:t>1407,4 </a:t>
                    </a:r>
                    <a:r>
                      <a:rPr lang="en-US" sz="1200" b="0" dirty="0" err="1"/>
                      <a:t>tys</a:t>
                    </a:r>
                    <a:r>
                      <a:rPr lang="en-US" sz="1200" b="0" dirty="0"/>
                      <a:t>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81D-482C-99EA-ED98255C89C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60,1% </a:t>
                    </a:r>
                  </a:p>
                  <a:p>
                    <a:r>
                      <a:rPr lang="en-US" sz="1200" b="0" dirty="0"/>
                      <a:t>1395,1 </a:t>
                    </a:r>
                    <a:r>
                      <a:rPr lang="en-US" sz="1200" b="0" dirty="0" err="1"/>
                      <a:t>tys</a:t>
                    </a:r>
                    <a:r>
                      <a:rPr lang="en-US" sz="1200" b="0" dirty="0"/>
                      <a:t>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81D-482C-99EA-ED98255C89C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58,0%</a:t>
                    </a:r>
                  </a:p>
                  <a:p>
                    <a:r>
                      <a:rPr lang="en-US" sz="1200" b="0" dirty="0"/>
                      <a:t>1354,5 </a:t>
                    </a:r>
                    <a:r>
                      <a:rPr lang="en-US" sz="1200" b="0" dirty="0" err="1"/>
                      <a:t>tys</a:t>
                    </a:r>
                    <a:r>
                      <a:rPr lang="en-US" sz="1200" b="0" dirty="0"/>
                      <a:t>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81D-482C-99EA-ED98255C89C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49,9%</a:t>
                    </a:r>
                  </a:p>
                  <a:p>
                    <a:r>
                      <a:rPr lang="en-US" sz="1200" b="0" dirty="0"/>
                      <a:t>1131,6 </a:t>
                    </a:r>
                    <a:r>
                      <a:rPr lang="en-US" sz="1200" b="0" dirty="0" err="1"/>
                      <a:t>tys</a:t>
                    </a:r>
                    <a:r>
                      <a:rPr lang="en-US" sz="1200" b="0" dirty="0"/>
                      <a:t>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81D-482C-99EA-ED98255C89C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ludność!$D$12:$G$12</c:f>
              <c:strCache>
                <c:ptCount val="4"/>
                <c:pt idx="0">
                  <c:v>2018</c:v>
                </c:pt>
                <c:pt idx="1">
                  <c:v>2019
(prognoza)</c:v>
                </c:pt>
                <c:pt idx="2">
                  <c:v>2025
 (prognoza)</c:v>
                </c:pt>
                <c:pt idx="3">
                  <c:v>2050
 (prognoza)</c:v>
                </c:pt>
              </c:strCache>
            </c:strRef>
          </c:cat>
          <c:val>
            <c:numRef>
              <c:f>ludność!$D$14:$G$14</c:f>
              <c:numCache>
                <c:formatCode>0.0%</c:formatCode>
                <c:ptCount val="4"/>
                <c:pt idx="0">
                  <c:v>0.6031283479751447</c:v>
                </c:pt>
                <c:pt idx="1">
                  <c:v>0.60112892106170279</c:v>
                </c:pt>
                <c:pt idx="2">
                  <c:v>0.58013534349837237</c:v>
                </c:pt>
                <c:pt idx="3">
                  <c:v>0.49944829412543584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602-4FC6-9D46-B4C8DA6DEDF7}"/>
            </c:ext>
          </c:extLst>
        </c:ser>
        <c:ser>
          <c:idx val="2"/>
          <c:order val="2"/>
          <c:tx>
            <c:strRef>
              <c:f>ludność!$C$13</c:f>
              <c:strCache>
                <c:ptCount val="1"/>
                <c:pt idx="0">
                  <c:v>wiek przedprodukcyjny
 (0-17 lat)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19,6%</a:t>
                    </a:r>
                  </a:p>
                  <a:p>
                    <a:r>
                      <a:rPr lang="en-US" sz="1200" b="0" baseline="0" dirty="0"/>
                      <a:t>458,4 </a:t>
                    </a:r>
                    <a:r>
                      <a:rPr lang="en-US" sz="1200" b="0" baseline="0" dirty="0" err="1"/>
                      <a:t>tys</a:t>
                    </a:r>
                    <a:r>
                      <a:rPr lang="en-US" sz="1200" b="0" baseline="0" dirty="0"/>
                      <a:t>.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81D-482C-99EA-ED98255C89C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19,2%</a:t>
                    </a:r>
                  </a:p>
                  <a:p>
                    <a:r>
                      <a:rPr lang="en-US" sz="1200" b="0" dirty="0"/>
                      <a:t>444,9 </a:t>
                    </a:r>
                    <a:r>
                      <a:rPr lang="en-US" sz="1200" b="0" dirty="0" err="1"/>
                      <a:t>tys</a:t>
                    </a:r>
                    <a:r>
                      <a:rPr lang="en-US" sz="1200" b="0" dirty="0"/>
                      <a:t>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81D-482C-99EA-ED98255C89C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18,8%</a:t>
                    </a:r>
                  </a:p>
                  <a:p>
                    <a:r>
                      <a:rPr lang="en-US" sz="1200" b="0" dirty="0"/>
                      <a:t>438,9 </a:t>
                    </a:r>
                    <a:r>
                      <a:rPr lang="en-US" sz="1200" b="0" dirty="0" err="1"/>
                      <a:t>tys</a:t>
                    </a:r>
                    <a:r>
                      <a:rPr lang="en-US" sz="1200" b="0" dirty="0"/>
                      <a:t>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81D-482C-99EA-ED98255C89C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16,4%</a:t>
                    </a:r>
                  </a:p>
                  <a:p>
                    <a:r>
                      <a:rPr lang="en-US" sz="1200" b="0" dirty="0"/>
                      <a:t>370,6 </a:t>
                    </a:r>
                    <a:r>
                      <a:rPr lang="en-US" sz="1200" b="0" dirty="0" err="1"/>
                      <a:t>tys</a:t>
                    </a:r>
                    <a:r>
                      <a:rPr lang="en-US" sz="1200" b="0" dirty="0"/>
                      <a:t>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81D-482C-99EA-ED98255C89C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ludność!$D$12:$G$12</c:f>
              <c:strCache>
                <c:ptCount val="4"/>
                <c:pt idx="0">
                  <c:v>2018</c:v>
                </c:pt>
                <c:pt idx="1">
                  <c:v>2019
(prognoza)</c:v>
                </c:pt>
                <c:pt idx="2">
                  <c:v>2025
 (prognoza)</c:v>
                </c:pt>
                <c:pt idx="3">
                  <c:v>2050
 (prognoza)</c:v>
                </c:pt>
              </c:strCache>
            </c:strRef>
          </c:cat>
          <c:val>
            <c:numRef>
              <c:f>ludność!$D$13:$G$13</c:f>
              <c:numCache>
                <c:formatCode>0.0%</c:formatCode>
                <c:ptCount val="4"/>
                <c:pt idx="0">
                  <c:v>0.19644311120634239</c:v>
                </c:pt>
                <c:pt idx="1">
                  <c:v>0.19170113753877971</c:v>
                </c:pt>
                <c:pt idx="2">
                  <c:v>0.18798183998629431</c:v>
                </c:pt>
                <c:pt idx="3">
                  <c:v>0.16356975769077992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602-4FC6-9D46-B4C8DA6DE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serLines>
          <c:spPr>
            <a:ln w="9525" cap="flat" cmpd="sng" algn="ctr">
              <a:solidFill>
                <a:schemeClr val="tx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serLines>
        <c:axId val="431392304"/>
        <c:axId val="431391912"/>
      </c:barChart>
      <c:catAx>
        <c:axId val="43139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1391912"/>
        <c:crosses val="autoZero"/>
        <c:auto val="1"/>
        <c:lblAlgn val="ctr"/>
        <c:lblOffset val="100"/>
        <c:noMultiLvlLbl val="0"/>
      </c:catAx>
      <c:valAx>
        <c:axId val="43139191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4313923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10610385591894"/>
          <c:y val="0.19002478556084337"/>
          <c:w val="0.21644509673881249"/>
          <c:h val="0.62237795157827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1">
          <a:solidFill>
            <a:schemeClr val="tx1">
              <a:lumMod val="75000"/>
            </a:schemeClr>
          </a:solidFill>
        </a:defRPr>
      </a:pPr>
      <a:endParaRPr lang="pl-P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8492776788769193E-2"/>
          <c:y val="0.15788203557888597"/>
          <c:w val="0.9409516614974649"/>
          <c:h val="0.72613808690580339"/>
        </c:manualLayout>
      </c:layout>
      <c:lineChart>
        <c:grouping val="standard"/>
        <c:varyColors val="0"/>
        <c:ser>
          <c:idx val="0"/>
          <c:order val="0"/>
          <c:spPr>
            <a:ln w="5715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6244296848829357E-2"/>
                  <c:y val="-5.7060042865072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A8D-46FB-AFA3-0F9EEC83D9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0EF300F-4783-4366-BD09-DF51F5CD7FB6}" type="VALUE">
                      <a:rPr lang="en-US" sz="2000"/>
                      <a:pPr/>
                      <a:t>[WARTOŚĆ]</a:t>
                    </a:fld>
                    <a:endParaRPr lang="pl-PL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2B-4AF2-9CCE-95A99778B0A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7030A0"/>
                    </a:solidFill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Arkusz1!$B$19:$F$19</c:f>
              <c:strCache>
                <c:ptCount val="5"/>
                <c:pt idx="0">
                  <c:v>2014 r.</c:v>
                </c:pt>
                <c:pt idx="1">
                  <c:v>2015 r.</c:v>
                </c:pt>
                <c:pt idx="2">
                  <c:v>2016 r.</c:v>
                </c:pt>
                <c:pt idx="3">
                  <c:v>2017 r.</c:v>
                </c:pt>
                <c:pt idx="4">
                  <c:v>2018 r.</c:v>
                </c:pt>
              </c:strCache>
            </c:strRef>
          </c:cat>
          <c:val>
            <c:numRef>
              <c:f>Arkusz1!$B$20:$F$20</c:f>
              <c:numCache>
                <c:formatCode>#,##0.0</c:formatCode>
                <c:ptCount val="5"/>
                <c:pt idx="0">
                  <c:v>880</c:v>
                </c:pt>
                <c:pt idx="1">
                  <c:v>965.9</c:v>
                </c:pt>
                <c:pt idx="2">
                  <c:v>956.1</c:v>
                </c:pt>
                <c:pt idx="3">
                  <c:v>975.7</c:v>
                </c:pt>
                <c:pt idx="4">
                  <c:v>977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A8D-46FB-AFA3-0F9EEC83D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389560"/>
        <c:axId val="431391520"/>
      </c:lineChart>
      <c:catAx>
        <c:axId val="431389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l-PL"/>
          </a:p>
        </c:txPr>
        <c:crossAx val="431391520"/>
        <c:crosses val="autoZero"/>
        <c:auto val="1"/>
        <c:lblAlgn val="ctr"/>
        <c:lblOffset val="100"/>
        <c:noMultiLvlLbl val="0"/>
      </c:catAx>
      <c:valAx>
        <c:axId val="431391520"/>
        <c:scaling>
          <c:orientation val="minMax"/>
          <c:min val="860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4313895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5416147975556E-2"/>
          <c:y val="0.14770156789402486"/>
          <c:w val="0.92245838520244439"/>
          <c:h val="0.65279204890705733"/>
        </c:manualLayout>
      </c:layout>
      <c:lineChart>
        <c:grouping val="standard"/>
        <c:varyColors val="0"/>
        <c:ser>
          <c:idx val="0"/>
          <c:order val="0"/>
          <c:tx>
            <c:strRef>
              <c:f>Arkusz9!$A$3</c:f>
              <c:strCache>
                <c:ptCount val="1"/>
                <c:pt idx="0">
                  <c:v>Pomorskie</c:v>
                </c:pt>
              </c:strCache>
            </c:strRef>
          </c:tx>
          <c:spPr>
            <a:ln w="92075" cap="sq" cmpd="sng">
              <a:solidFill>
                <a:srgbClr val="00990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4685415070840089E-2"/>
                  <c:y val="7.7593745832040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BAB-4FAF-B37D-C7427F6C6B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107497083504004E-2"/>
                  <c:y val="-4.4362216045595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5A5-4707-B3B4-B3532094CA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1343388000169665E-17"/>
                  <c:y val="2.015649054866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A5-4707-B3B4-B3532094CA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41957561518125E-3"/>
                  <c:y val="-5.280831183423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F92-4964-9699-FBF2DEF8C5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709787807590625E-3"/>
                  <c:y val="-6.1609697139942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92-4964-9699-FBF2DEF8C5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99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Arkusz9!$B$2:$F$2</c:f>
              <c:strCache>
                <c:ptCount val="5"/>
                <c:pt idx="0">
                  <c:v>2014 r.</c:v>
                </c:pt>
                <c:pt idx="1">
                  <c:v>2015 r.</c:v>
                </c:pt>
                <c:pt idx="2">
                  <c:v>2016 r.</c:v>
                </c:pt>
                <c:pt idx="3">
                  <c:v>2017 r.</c:v>
                </c:pt>
                <c:pt idx="4">
                  <c:v>2018 r.</c:v>
                </c:pt>
              </c:strCache>
            </c:strRef>
          </c:cat>
          <c:val>
            <c:numRef>
              <c:f>Arkusz9!$B$3:$F$3</c:f>
              <c:numCache>
                <c:formatCode>#,##0.0</c:formatCode>
                <c:ptCount val="5"/>
                <c:pt idx="0">
                  <c:v>65.7</c:v>
                </c:pt>
                <c:pt idx="1">
                  <c:v>68.599999999999994</c:v>
                </c:pt>
                <c:pt idx="2">
                  <c:v>70.599999999999994</c:v>
                </c:pt>
                <c:pt idx="3">
                  <c:v>72.7</c:v>
                </c:pt>
                <c:pt idx="4">
                  <c:v>73.599999999999994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A5-4707-B3B4-B3532094CA61}"/>
            </c:ext>
          </c:extLst>
        </c:ser>
        <c:ser>
          <c:idx val="1"/>
          <c:order val="1"/>
          <c:tx>
            <c:strRef>
              <c:f>Arkusz9!$A$4</c:f>
              <c:strCache>
                <c:ptCount val="1"/>
                <c:pt idx="0">
                  <c:v>Unia Europejska</c:v>
                </c:pt>
              </c:strCache>
            </c:strRef>
          </c:tx>
          <c:spPr>
            <a:ln w="44450"/>
          </c:spPr>
          <c:marker>
            <c:symbol val="none"/>
          </c:marker>
          <c:dLbls>
            <c:dLbl>
              <c:idx val="0"/>
              <c:layout>
                <c:manualLayout>
                  <c:x val="-6.3548939037953124E-3"/>
                  <c:y val="-4.7907487969129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A5-4707-B3B4-B3532094CA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2081044660176723E-3"/>
                  <c:y val="-4.2194092827004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5A5-4707-B3B4-B3532094CA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3664835728141373E-3"/>
                  <c:y val="-5.0632911392405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5A5-4707-B3B4-B3532094CA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109618902184435E-3"/>
                  <c:y val="2.755770192200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5A5-4707-B3B4-B3532094CA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709787807590625E-3"/>
                  <c:y val="-2.3470360815216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F92-4964-9699-FBF2DEF8C5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Arkusz9!$B$2:$F$2</c:f>
              <c:strCache>
                <c:ptCount val="5"/>
                <c:pt idx="0">
                  <c:v>2014 r.</c:v>
                </c:pt>
                <c:pt idx="1">
                  <c:v>2015 r.</c:v>
                </c:pt>
                <c:pt idx="2">
                  <c:v>2016 r.</c:v>
                </c:pt>
                <c:pt idx="3">
                  <c:v>2017 r.</c:v>
                </c:pt>
                <c:pt idx="4">
                  <c:v>2018 r.</c:v>
                </c:pt>
              </c:strCache>
            </c:strRef>
          </c:cat>
          <c:val>
            <c:numRef>
              <c:f>Arkusz9!$B$4:$F$4</c:f>
              <c:numCache>
                <c:formatCode>#,##0.0</c:formatCode>
                <c:ptCount val="5"/>
                <c:pt idx="0">
                  <c:v>69.2</c:v>
                </c:pt>
                <c:pt idx="1">
                  <c:v>70</c:v>
                </c:pt>
                <c:pt idx="2">
                  <c:v>71</c:v>
                </c:pt>
                <c:pt idx="3">
                  <c:v>72.099999999999994</c:v>
                </c:pt>
                <c:pt idx="4">
                  <c:v>73.099999999999994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5A5-4707-B3B4-B3532094CA61}"/>
            </c:ext>
          </c:extLst>
        </c:ser>
        <c:ser>
          <c:idx val="2"/>
          <c:order val="2"/>
          <c:tx>
            <c:strRef>
              <c:f>Arkusz9!$A$5</c:f>
              <c:strCache>
                <c:ptCount val="1"/>
                <c:pt idx="0">
                  <c:v>Polska</c:v>
                </c:pt>
              </c:strCache>
            </c:strRef>
          </c:tx>
          <c:spPr>
            <a:ln w="44450">
              <a:solidFill>
                <a:srgbClr val="5B9BD5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6179050280962937E-2"/>
                  <c:y val="-2.6109573347470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5A5-4707-B3B4-B3532094CA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554449924851114E-3"/>
                  <c:y val="2.015649054866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5A5-4707-B3B4-B3532094CA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1343388000169665E-17"/>
                  <c:y val="2.7715174504420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5A5-4707-B3B4-B3532094CA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2.3470360815216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F92-4964-9699-FBF2DEF8C5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760277061141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F92-4964-9699-FBF2DEF8C5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Arkusz9!$B$2:$F$2</c:f>
              <c:strCache>
                <c:ptCount val="5"/>
                <c:pt idx="0">
                  <c:v>2014 r.</c:v>
                </c:pt>
                <c:pt idx="1">
                  <c:v>2015 r.</c:v>
                </c:pt>
                <c:pt idx="2">
                  <c:v>2016 r.</c:v>
                </c:pt>
                <c:pt idx="3">
                  <c:v>2017 r.</c:v>
                </c:pt>
                <c:pt idx="4">
                  <c:v>2018 r.</c:v>
                </c:pt>
              </c:strCache>
            </c:strRef>
          </c:cat>
          <c:val>
            <c:numRef>
              <c:f>Arkusz9!$B$5:$F$5</c:f>
              <c:numCache>
                <c:formatCode>#,##0.0</c:formatCode>
                <c:ptCount val="5"/>
                <c:pt idx="0">
                  <c:v>66.5</c:v>
                </c:pt>
                <c:pt idx="1">
                  <c:v>67.8</c:v>
                </c:pt>
                <c:pt idx="2">
                  <c:v>69.3</c:v>
                </c:pt>
                <c:pt idx="3">
                  <c:v>70.900000000000006</c:v>
                </c:pt>
                <c:pt idx="4">
                  <c:v>72.2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5A5-4707-B3B4-B3532094C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388776"/>
        <c:axId val="431387992"/>
      </c:lineChart>
      <c:catAx>
        <c:axId val="431388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l-PL"/>
          </a:p>
        </c:txPr>
        <c:crossAx val="431387992"/>
        <c:crosses val="autoZero"/>
        <c:auto val="1"/>
        <c:lblAlgn val="ctr"/>
        <c:lblOffset val="100"/>
        <c:noMultiLvlLbl val="0"/>
      </c:catAx>
      <c:valAx>
        <c:axId val="431387992"/>
        <c:scaling>
          <c:orientation val="minMax"/>
          <c:max val="75"/>
          <c:min val="65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431388776"/>
        <c:crosses val="autoZero"/>
        <c:crossBetween val="between"/>
        <c:majorUnit val="3"/>
      </c:valAx>
    </c:plotArea>
    <c:legend>
      <c:legendPos val="r"/>
      <c:layout>
        <c:manualLayout>
          <c:xMode val="edge"/>
          <c:yMode val="edge"/>
          <c:x val="0.14860604018223691"/>
          <c:y val="0.90985115888506807"/>
          <c:w val="0.73922551582318941"/>
          <c:h val="9.0148841114931891E-2"/>
        </c:manualLayout>
      </c:layout>
      <c:overlay val="0"/>
      <c:txPr>
        <a:bodyPr/>
        <a:lstStyle/>
        <a:p>
          <a:pPr>
            <a:defRPr sz="1600" b="1">
              <a:solidFill>
                <a:schemeClr val="accent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Arkusz2!$B$5:$B$7</c:f>
              <c:strCache>
                <c:ptCount val="3"/>
                <c:pt idx="0">
                  <c:v>pomorskie</c:v>
                </c:pt>
                <c:pt idx="1">
                  <c:v>UE</c:v>
                </c:pt>
                <c:pt idx="2">
                  <c:v>Polska</c:v>
                </c:pt>
              </c:strCache>
            </c:strRef>
          </c:cat>
          <c:val>
            <c:numRef>
              <c:f>Arkusz2!$C$5:$C$7</c:f>
              <c:numCache>
                <c:formatCode>0.0</c:formatCode>
                <c:ptCount val="3"/>
                <c:pt idx="0">
                  <c:v>51</c:v>
                </c:pt>
                <c:pt idx="1">
                  <c:v>58.7</c:v>
                </c:pt>
                <c:pt idx="2">
                  <c:v>48.9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F4-437D-9F3B-78CB48934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-25"/>
        <c:axId val="431390736"/>
        <c:axId val="431391128"/>
      </c:barChart>
      <c:catAx>
        <c:axId val="43139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l-PL"/>
          </a:p>
        </c:txPr>
        <c:crossAx val="431391128"/>
        <c:crosses val="autoZero"/>
        <c:auto val="1"/>
        <c:lblAlgn val="ctr"/>
        <c:lblOffset val="100"/>
        <c:noMultiLvlLbl val="0"/>
      </c:catAx>
      <c:valAx>
        <c:axId val="431391128"/>
        <c:scaling>
          <c:orientation val="minMax"/>
          <c:max val="100"/>
        </c:scaling>
        <c:delete val="1"/>
        <c:axPos val="l"/>
        <c:numFmt formatCode="0.0" sourceLinked="1"/>
        <c:majorTickMark val="none"/>
        <c:minorTickMark val="none"/>
        <c:tickLblPos val="nextTo"/>
        <c:crossAx val="43139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</a:defRPr>
      </a:pPr>
      <a:endParaRPr lang="pl-P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34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>
      <a:schemeClr val="dk1"/>
    </cs:lnRef>
    <cs:fillRef idx="1">
      <a:schemeClr val="dk1">
        <a:tint val="95000"/>
      </a:schem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>
      <a:schemeClr val="dk1">
        <a:tint val="20000"/>
      </a:schem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>
      <a:schemeClr val="dk1">
        <a:tint val="20000"/>
      </a:schem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>
      <a:schemeClr val="dk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>
      <a:schemeClr val="dk1">
        <a:tint val="20000"/>
      </a:schemeClr>
    </cs:fillRef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3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0.4525</cdr:x>
      <cdr:y>0.30812</cdr:y>
    </cdr:from>
    <cdr:to>
      <cdr:x>0.48419</cdr:x>
      <cdr:y>0.558</cdr:y>
    </cdr:to>
    <cdr:sp macro="" textlink="">
      <cdr:nvSpPr>
        <cdr:cNvPr id="2" name="Nawias klamrowy otwierający 1">
          <a:extLst xmlns:a="http://schemas.openxmlformats.org/drawingml/2006/main">
            <a:ext uri="{FF2B5EF4-FFF2-40B4-BE49-F238E27FC236}">
              <a16:creationId xmlns="" xmlns:a16="http://schemas.microsoft.com/office/drawing/2014/main" id="{575002EA-B4C0-4877-8CAB-009E87A1E759}"/>
            </a:ext>
          </a:extLst>
        </cdr:cNvPr>
        <cdr:cNvSpPr/>
      </cdr:nvSpPr>
      <cdr:spPr>
        <a:xfrm xmlns:a="http://schemas.openxmlformats.org/drawingml/2006/main">
          <a:off x="5235077" y="1430166"/>
          <a:ext cx="366629" cy="1159829"/>
        </a:xfrm>
        <a:prstGeom xmlns:a="http://schemas.openxmlformats.org/drawingml/2006/main" prst="leftBrace">
          <a:avLst>
            <a:gd name="adj1" fmla="val 8333"/>
            <a:gd name="adj2" fmla="val 46276"/>
          </a:avLst>
        </a:prstGeom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0.44322</cdr:x>
      <cdr:y>0.23773</cdr:y>
    </cdr:from>
    <cdr:to>
      <cdr:x>0.51293</cdr:x>
      <cdr:y>0.31921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="" xmlns:a16="http://schemas.microsoft.com/office/drawing/2014/main" id="{DA49D8DD-5672-4B62-A003-66656EDC998A}"/>
            </a:ext>
          </a:extLst>
        </cdr:cNvPr>
        <cdr:cNvSpPr txBox="1"/>
      </cdr:nvSpPr>
      <cdr:spPr>
        <a:xfrm xmlns:a="http://schemas.openxmlformats.org/drawingml/2006/main">
          <a:off x="5035859" y="1050497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/>
        <a:lstStyle xmlns:a="http://schemas.openxmlformats.org/drawingml/2006/main"/>
        <a:p xmlns:a="http://schemas.openxmlformats.org/drawingml/2006/main">
          <a:pPr algn="r"/>
          <a:endParaRPr lang="pl-PL" sz="1100" b="0" i="0" dirty="0"/>
        </a:p>
      </cdr:txBody>
    </cdr:sp>
  </cdr:relSizeAnchor>
  <cdr:relSizeAnchor xmlns:cdr="http://schemas.openxmlformats.org/drawingml/2006/chartDrawing">
    <cdr:from>
      <cdr:x>0.21956</cdr:x>
      <cdr:y>0.32508</cdr:y>
    </cdr:from>
    <cdr:to>
      <cdr:x>0.44772</cdr:x>
      <cdr:y>0.53692</cdr:y>
    </cdr:to>
    <cdr:sp macro="" textlink="">
      <cdr:nvSpPr>
        <cdr:cNvPr id="4" name="pole tekstowe 3">
          <a:extLst xmlns:a="http://schemas.openxmlformats.org/drawingml/2006/main">
            <a:ext uri="{FF2B5EF4-FFF2-40B4-BE49-F238E27FC236}">
              <a16:creationId xmlns="" xmlns:a16="http://schemas.microsoft.com/office/drawing/2014/main" id="{FC1049F0-0372-4C2D-83C3-36633C8600C5}"/>
            </a:ext>
          </a:extLst>
        </cdr:cNvPr>
        <cdr:cNvSpPr txBox="1"/>
      </cdr:nvSpPr>
      <cdr:spPr>
        <a:xfrm xmlns:a="http://schemas.openxmlformats.org/drawingml/2006/main">
          <a:off x="2494622" y="1436503"/>
          <a:ext cx="2592365" cy="936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/>
        <a:lstStyle xmlns:a="http://schemas.openxmlformats.org/drawingml/2006/main"/>
        <a:p xmlns:a="http://schemas.openxmlformats.org/drawingml/2006/main">
          <a:pPr algn="r"/>
          <a:r>
            <a:rPr lang="pl-PL" sz="2200" b="1" smtClean="0">
              <a:solidFill>
                <a:srgbClr val="C00000"/>
              </a:solidFill>
            </a:rPr>
            <a:t>70</a:t>
          </a:r>
          <a:r>
            <a:rPr lang="pl-PL" sz="2200" b="1" i="0" smtClean="0">
              <a:solidFill>
                <a:srgbClr val="C00000"/>
              </a:solidFill>
            </a:rPr>
            <a:t>,4 </a:t>
          </a:r>
          <a:r>
            <a:rPr lang="pl-PL" sz="2200" b="1" i="0" dirty="0">
              <a:solidFill>
                <a:srgbClr val="C00000"/>
              </a:solidFill>
            </a:rPr>
            <a:t>tys., tj</a:t>
          </a:r>
          <a:r>
            <a:rPr lang="pl-PL" sz="2200" b="1" i="0">
              <a:solidFill>
                <a:srgbClr val="C00000"/>
              </a:solidFill>
            </a:rPr>
            <a:t>. </a:t>
          </a:r>
          <a:r>
            <a:rPr lang="pl-PL" sz="2200" b="1" smtClean="0">
              <a:solidFill>
                <a:srgbClr val="C00000"/>
              </a:solidFill>
            </a:rPr>
            <a:t>24,6% </a:t>
          </a:r>
          <a:endParaRPr lang="pl-PL" sz="2200" b="1" i="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0.22535</cdr:x>
      <cdr:y>0.3877</cdr:y>
    </cdr:from>
    <cdr:to>
      <cdr:x>0.24437</cdr:x>
      <cdr:y>0.44927</cdr:y>
    </cdr:to>
    <cdr:sp macro="" textlink="">
      <cdr:nvSpPr>
        <cdr:cNvPr id="5" name="Strzałka: w górę 4">
          <a:extLst xmlns:a="http://schemas.openxmlformats.org/drawingml/2006/main">
            <a:ext uri="{FF2B5EF4-FFF2-40B4-BE49-F238E27FC236}">
              <a16:creationId xmlns="" xmlns:a16="http://schemas.microsoft.com/office/drawing/2014/main" id="{2B8BB356-4F54-47D2-AAFA-FC4846902470}"/>
            </a:ext>
          </a:extLst>
        </cdr:cNvPr>
        <cdr:cNvSpPr/>
      </cdr:nvSpPr>
      <cdr:spPr>
        <a:xfrm xmlns:a="http://schemas.openxmlformats.org/drawingml/2006/main">
          <a:off x="2560412" y="1713218"/>
          <a:ext cx="216106" cy="272070"/>
        </a:xfrm>
        <a:prstGeom xmlns:a="http://schemas.openxmlformats.org/drawingml/2006/main" prst="upArrow">
          <a:avLst/>
        </a:prstGeom>
        <a:solidFill xmlns:a="http://schemas.openxmlformats.org/drawingml/2006/main">
          <a:srgbClr val="0066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0.02315</cdr:x>
      <cdr:y>0.06619</cdr:y>
    </cdr:from>
    <cdr:to>
      <cdr:x>0.13075</cdr:x>
      <cdr:y>0.2513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="" xmlns:a16="http://schemas.microsoft.com/office/drawing/2014/main" id="{DCFED82C-464C-4B02-8937-FB27474470DA}"/>
            </a:ext>
          </a:extLst>
        </cdr:cNvPr>
        <cdr:cNvSpPr txBox="1"/>
      </cdr:nvSpPr>
      <cdr:spPr>
        <a:xfrm xmlns:a="http://schemas.openxmlformats.org/drawingml/2006/main">
          <a:off x="253343" y="267101"/>
          <a:ext cx="1177462" cy="74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b="1" dirty="0">
              <a:solidFill>
                <a:schemeClr val="accent1">
                  <a:lumMod val="25000"/>
                </a:schemeClr>
              </a:solidFill>
            </a:rPr>
            <a:t>tys.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0.52538</cdr:x>
      <cdr:y>0.75691</cdr:y>
    </cdr:from>
    <cdr:to>
      <cdr:x>0.61082</cdr:x>
      <cdr:y>0.82102</cdr:y>
    </cdr:to>
    <cdr:sp macro="" textlink="">
      <cdr:nvSpPr>
        <cdr:cNvPr id="3" name="pole tekstowe 3"/>
        <cdr:cNvSpPr txBox="1"/>
      </cdr:nvSpPr>
      <cdr:spPr>
        <a:xfrm xmlns:a="http://schemas.openxmlformats.org/drawingml/2006/main">
          <a:off x="6153275" y="3633747"/>
          <a:ext cx="1000680" cy="3077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rtlCol="0" anchor="ctr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l-PL" sz="1400" b="1" i="0" dirty="0">
              <a:solidFill>
                <a:srgbClr val="C00000"/>
              </a:solidFill>
            </a:rPr>
            <a:t>+</a:t>
          </a:r>
          <a:r>
            <a:rPr lang="pl-PL" sz="1400" b="1" dirty="0">
              <a:solidFill>
                <a:srgbClr val="C00000"/>
              </a:solidFill>
            </a:rPr>
            <a:t>73</a:t>
          </a:r>
          <a:r>
            <a:rPr lang="pl-PL" sz="1400" b="1" i="0" dirty="0">
              <a:solidFill>
                <a:srgbClr val="C00000"/>
              </a:solidFill>
            </a:rPr>
            <a:t>,7 tys.</a:t>
          </a:r>
        </a:p>
      </cdr:txBody>
    </cdr:sp>
  </cdr:relSizeAnchor>
  <cdr:relSizeAnchor xmlns:cdr="http://schemas.openxmlformats.org/drawingml/2006/chartDrawing">
    <cdr:from>
      <cdr:x>0.3485</cdr:x>
      <cdr:y>0.76619</cdr:y>
    </cdr:from>
    <cdr:to>
      <cdr:x>0.43074</cdr:x>
      <cdr:y>0.8303</cdr:y>
    </cdr:to>
    <cdr:sp macro="" textlink="">
      <cdr:nvSpPr>
        <cdr:cNvPr id="4" name="pole tekstowe 7"/>
        <cdr:cNvSpPr txBox="1"/>
      </cdr:nvSpPr>
      <cdr:spPr>
        <a:xfrm xmlns:a="http://schemas.openxmlformats.org/drawingml/2006/main">
          <a:off x="4081620" y="3678323"/>
          <a:ext cx="963201" cy="3077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rtlCol="0" anchor="ctr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l-PL" sz="1400" b="1">
              <a:solidFill>
                <a:srgbClr val="C00000"/>
              </a:solidFill>
            </a:rPr>
            <a:t>+13,1</a:t>
          </a:r>
          <a:r>
            <a:rPr lang="pl-PL" sz="1400" b="1" i="0">
              <a:solidFill>
                <a:srgbClr val="C00000"/>
              </a:solidFill>
            </a:rPr>
            <a:t> </a:t>
          </a:r>
          <a:r>
            <a:rPr lang="pl-PL" sz="1400" b="1" i="0" dirty="0">
              <a:solidFill>
                <a:srgbClr val="C00000"/>
              </a:solidFill>
            </a:rPr>
            <a:t>tys.</a:t>
          </a:r>
        </a:p>
      </cdr:txBody>
    </cdr:sp>
  </cdr:relSizeAnchor>
  <cdr:relSizeAnchor xmlns:cdr="http://schemas.openxmlformats.org/drawingml/2006/chartDrawing">
    <cdr:from>
      <cdr:x>0.42328</cdr:x>
      <cdr:y>0.00826</cdr:y>
    </cdr:from>
    <cdr:to>
      <cdr:x>0.55935</cdr:x>
      <cdr:y>0.07237</cdr:y>
    </cdr:to>
    <cdr:sp macro="" textlink="">
      <cdr:nvSpPr>
        <cdr:cNvPr id="5" name="Prostokąt 4"/>
        <cdr:cNvSpPr/>
      </cdr:nvSpPr>
      <cdr:spPr>
        <a:xfrm xmlns:a="http://schemas.openxmlformats.org/drawingml/2006/main">
          <a:off x="4957441" y="39654"/>
          <a:ext cx="1593706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pl-PL" sz="1400" b="1" i="1">
              <a:solidFill>
                <a:srgbClr val="1F497D">
                  <a:lumMod val="50000"/>
                </a:srgbClr>
              </a:solidFill>
            </a:rPr>
            <a:t>Zmiana</a:t>
          </a:r>
          <a:r>
            <a:rPr lang="pl-PL" sz="1400" i="1">
              <a:solidFill>
                <a:srgbClr val="1F497D">
                  <a:lumMod val="50000"/>
                </a:srgbClr>
              </a:solidFill>
            </a:rPr>
            <a:t> </a:t>
          </a:r>
          <a:r>
            <a:rPr lang="pl-PL" sz="1400" b="1" i="1">
              <a:solidFill>
                <a:srgbClr val="1F497D">
                  <a:lumMod val="50000"/>
                </a:srgbClr>
              </a:solidFill>
            </a:rPr>
            <a:t>2025/2018</a:t>
          </a:r>
          <a:endParaRPr lang="pl-PL" sz="1400" b="1" i="1" dirty="0">
            <a:solidFill>
              <a:srgbClr val="1F497D">
                <a:lumMod val="50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0.28282</cdr:x>
      <cdr:y>0.01209</cdr:y>
    </cdr:from>
    <cdr:to>
      <cdr:x>0.41889</cdr:x>
      <cdr:y>0.0762</cdr:y>
    </cdr:to>
    <cdr:sp macro="" textlink="">
      <cdr:nvSpPr>
        <cdr:cNvPr id="6" name="Prostokąt 5"/>
        <cdr:cNvSpPr/>
      </cdr:nvSpPr>
      <cdr:spPr>
        <a:xfrm xmlns:a="http://schemas.openxmlformats.org/drawingml/2006/main">
          <a:off x="3312364" y="58041"/>
          <a:ext cx="1593706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l-PL" sz="1400" b="1" i="1">
              <a:solidFill>
                <a:srgbClr val="1F497D">
                  <a:lumMod val="50000"/>
                </a:srgbClr>
              </a:solidFill>
            </a:rPr>
            <a:t>Zmiana</a:t>
          </a:r>
          <a:r>
            <a:rPr lang="pl-PL" sz="1400" i="1">
              <a:solidFill>
                <a:srgbClr val="1F497D">
                  <a:lumMod val="50000"/>
                </a:srgbClr>
              </a:solidFill>
            </a:rPr>
            <a:t> </a:t>
          </a:r>
          <a:r>
            <a:rPr lang="pl-PL" sz="1400" b="1" i="1">
              <a:solidFill>
                <a:srgbClr val="1F497D">
                  <a:lumMod val="50000"/>
                </a:srgbClr>
              </a:solidFill>
            </a:rPr>
            <a:t>2019/2018</a:t>
          </a:r>
          <a:endParaRPr lang="pl-PL" sz="1400" b="1" i="1" dirty="0">
            <a:solidFill>
              <a:srgbClr val="1F497D">
                <a:lumMod val="50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0.68879</cdr:x>
      <cdr:y>0.1462</cdr:y>
    </cdr:from>
    <cdr:to>
      <cdr:x>0.76947</cdr:x>
      <cdr:y>0.21031</cdr:y>
    </cdr:to>
    <cdr:sp macro="" textlink="">
      <cdr:nvSpPr>
        <cdr:cNvPr id="7" name="pole tekstowe 3"/>
        <cdr:cNvSpPr txBox="1"/>
      </cdr:nvSpPr>
      <cdr:spPr>
        <a:xfrm xmlns:a="http://schemas.openxmlformats.org/drawingml/2006/main">
          <a:off x="8067136" y="701889"/>
          <a:ext cx="944922" cy="30777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rtlCol="0" anchor="ctr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l-PL" sz="1400" b="1">
              <a:solidFill>
                <a:srgbClr val="C00000"/>
              </a:solidFill>
            </a:rPr>
            <a:t>-87,8 </a:t>
          </a:r>
          <a:r>
            <a:rPr lang="pl-PL" sz="1400" b="1" i="0" dirty="0">
              <a:solidFill>
                <a:srgbClr val="C00000"/>
              </a:solidFill>
            </a:rPr>
            <a:t>tys.</a:t>
          </a:r>
        </a:p>
      </cdr:txBody>
    </cdr:sp>
  </cdr:relSizeAnchor>
  <cdr:relSizeAnchor xmlns:cdr="http://schemas.openxmlformats.org/drawingml/2006/chartDrawing">
    <cdr:from>
      <cdr:x>0.69236</cdr:x>
      <cdr:y>0.50604</cdr:y>
    </cdr:from>
    <cdr:to>
      <cdr:x>0.78657</cdr:x>
      <cdr:y>0.57015</cdr:y>
    </cdr:to>
    <cdr:sp macro="" textlink="">
      <cdr:nvSpPr>
        <cdr:cNvPr id="8" name="pole tekstowe 8"/>
        <cdr:cNvSpPr txBox="1"/>
      </cdr:nvSpPr>
      <cdr:spPr>
        <a:xfrm xmlns:a="http://schemas.openxmlformats.org/drawingml/2006/main">
          <a:off x="8108964" y="2429400"/>
          <a:ext cx="1103394" cy="3077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rtlCol="0" anchor="ctr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l-PL" sz="1400" b="1">
              <a:solidFill>
                <a:srgbClr val="C00000"/>
              </a:solidFill>
            </a:rPr>
            <a:t>-275</a:t>
          </a:r>
          <a:r>
            <a:rPr lang="pl-PL" sz="1400" b="1" i="0">
              <a:solidFill>
                <a:srgbClr val="C00000"/>
              </a:solidFill>
            </a:rPr>
            <a:t>,8 </a:t>
          </a:r>
          <a:r>
            <a:rPr lang="pl-PL" sz="1400" b="1" i="0" dirty="0">
              <a:solidFill>
                <a:srgbClr val="C00000"/>
              </a:solidFill>
            </a:rPr>
            <a:t>tys.</a:t>
          </a:r>
        </a:p>
      </cdr:txBody>
    </cdr:sp>
  </cdr:relSizeAnchor>
  <cdr:relSizeAnchor xmlns:cdr="http://schemas.openxmlformats.org/drawingml/2006/chartDrawing">
    <cdr:from>
      <cdr:x>0.68506</cdr:x>
      <cdr:y>0.76696</cdr:y>
    </cdr:from>
    <cdr:to>
      <cdr:x>0.7705</cdr:x>
      <cdr:y>0.83107</cdr:y>
    </cdr:to>
    <cdr:sp macro="" textlink="">
      <cdr:nvSpPr>
        <cdr:cNvPr id="9" name="pole tekstowe 3"/>
        <cdr:cNvSpPr txBox="1"/>
      </cdr:nvSpPr>
      <cdr:spPr>
        <a:xfrm xmlns:a="http://schemas.openxmlformats.org/drawingml/2006/main">
          <a:off x="8023514" y="3682007"/>
          <a:ext cx="1000680" cy="30777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l-PL" sz="1400" b="1" i="0">
              <a:solidFill>
                <a:srgbClr val="C00000"/>
              </a:solidFill>
            </a:rPr>
            <a:t>+</a:t>
          </a:r>
          <a:r>
            <a:rPr lang="pl-PL" sz="1400" b="1">
              <a:solidFill>
                <a:srgbClr val="C00000"/>
              </a:solidFill>
            </a:rPr>
            <a:t>295</a:t>
          </a:r>
          <a:r>
            <a:rPr lang="pl-PL" sz="1400" b="1" i="0">
              <a:solidFill>
                <a:srgbClr val="C00000"/>
              </a:solidFill>
            </a:rPr>
            <a:t>,9 </a:t>
          </a:r>
          <a:r>
            <a:rPr lang="pl-PL" sz="1400" b="1" i="0" dirty="0">
              <a:solidFill>
                <a:srgbClr val="C00000"/>
              </a:solidFill>
            </a:rPr>
            <a:t>tys.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0.77545</cdr:x>
      <cdr:y>0.398</cdr:y>
    </cdr:from>
    <cdr:to>
      <cdr:x>0.94974</cdr:x>
      <cdr:y>0.46274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="" xmlns:a16="http://schemas.microsoft.com/office/drawing/2014/main" id="{3B37411A-32E9-4F44-BADB-4A7CCA5A0DBF}"/>
            </a:ext>
          </a:extLst>
        </cdr:cNvPr>
        <cdr:cNvSpPr txBox="1"/>
      </cdr:nvSpPr>
      <cdr:spPr>
        <a:xfrm xmlns:a="http://schemas.openxmlformats.org/drawingml/2006/main">
          <a:off x="8136892" y="1866731"/>
          <a:ext cx="1828856" cy="303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b="1" dirty="0">
              <a:solidFill>
                <a:schemeClr val="accent2"/>
              </a:solidFill>
            </a:rPr>
            <a:t>bierni zawodowo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0.53504</cdr:x>
      <cdr:y>0.23732</cdr:y>
    </cdr:from>
    <cdr:to>
      <cdr:x>0.64937</cdr:x>
      <cdr:y>0.27599</cdr:y>
    </cdr:to>
    <cdr:sp macro="" textlink="">
      <cdr:nvSpPr>
        <cdr:cNvPr id="16" name="pole tekstowe 15"/>
        <cdr:cNvSpPr txBox="1"/>
      </cdr:nvSpPr>
      <cdr:spPr>
        <a:xfrm xmlns:a="http://schemas.openxmlformats.org/drawingml/2006/main">
          <a:off x="5898296" y="1243973"/>
          <a:ext cx="1260340" cy="202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/>
        <a:lstStyle xmlns:a="http://schemas.openxmlformats.org/drawingml/2006/main"/>
        <a:p xmlns:a="http://schemas.openxmlformats.org/drawingml/2006/main">
          <a:pPr algn="l"/>
          <a:r>
            <a:rPr lang="pl-PL" sz="2000" b="1" i="0" smtClean="0">
              <a:solidFill>
                <a:srgbClr val="2A8BA6"/>
              </a:solidFill>
            </a:rPr>
            <a:t>2018</a:t>
          </a:r>
          <a:endParaRPr lang="pl-PL" sz="2000" b="1" i="0" dirty="0" smtClean="0">
            <a:solidFill>
              <a:srgbClr val="2A8BA6"/>
            </a:solidFill>
          </a:endParaRPr>
        </a:p>
      </cdr:txBody>
    </cdr:sp>
  </cdr:relSizeAnchor>
  <cdr:relSizeAnchor xmlns:cdr="http://schemas.openxmlformats.org/drawingml/2006/chartDrawing">
    <cdr:from>
      <cdr:x>0.51655</cdr:x>
      <cdr:y>0.03274</cdr:y>
    </cdr:from>
    <cdr:to>
      <cdr:x>0.68322</cdr:x>
      <cdr:y>0.10243</cdr:y>
    </cdr:to>
    <cdr:sp macro="" textlink="">
      <cdr:nvSpPr>
        <cdr:cNvPr id="17" name="pole tekstowe 16"/>
        <cdr:cNvSpPr txBox="1"/>
      </cdr:nvSpPr>
      <cdr:spPr>
        <a:xfrm xmlns:a="http://schemas.openxmlformats.org/drawingml/2006/main">
          <a:off x="5694494" y="171636"/>
          <a:ext cx="1837371" cy="365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/>
        <a:lstStyle xmlns:a="http://schemas.openxmlformats.org/drawingml/2006/main"/>
        <a:p xmlns:a="http://schemas.openxmlformats.org/drawingml/2006/main">
          <a:pPr algn="l"/>
          <a:r>
            <a:rPr lang="pl-PL" sz="2000" b="1" i="0" smtClean="0">
              <a:solidFill>
                <a:srgbClr val="2A8BA6"/>
              </a:solidFill>
            </a:rPr>
            <a:t>2019</a:t>
          </a:r>
          <a:endParaRPr lang="pl-PL" sz="2000" b="1" i="0" dirty="0" smtClean="0">
            <a:solidFill>
              <a:srgbClr val="2A8BA6"/>
            </a:solidFill>
          </a:endParaRPr>
        </a:p>
      </cdr:txBody>
    </cdr:sp>
  </cdr:relSizeAnchor>
  <cdr:relSizeAnchor xmlns:cdr="http://schemas.openxmlformats.org/drawingml/2006/chartDrawing">
    <cdr:from>
      <cdr:x>0.22574</cdr:x>
      <cdr:y>0.52898</cdr:y>
    </cdr:from>
    <cdr:to>
      <cdr:x>0.38089</cdr:x>
      <cdr:y>0.6004</cdr:y>
    </cdr:to>
    <cdr:sp macro="" textlink="">
      <cdr:nvSpPr>
        <cdr:cNvPr id="18" name="pole tekstowe 17"/>
        <cdr:cNvSpPr txBox="1"/>
      </cdr:nvSpPr>
      <cdr:spPr>
        <a:xfrm xmlns:a="http://schemas.openxmlformats.org/drawingml/2006/main">
          <a:off x="2488512" y="2772741"/>
          <a:ext cx="1710375" cy="374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/>
        <a:lstStyle xmlns:a="http://schemas.openxmlformats.org/drawingml/2006/main"/>
        <a:p xmlns:a="http://schemas.openxmlformats.org/drawingml/2006/main">
          <a:pPr algn="l"/>
          <a:r>
            <a:rPr lang="pl-PL" sz="2400" b="1" i="0" smtClean="0">
              <a:solidFill>
                <a:srgbClr val="2A8BA6"/>
              </a:solidFill>
            </a:rPr>
            <a:t>III kwartał </a:t>
          </a:r>
          <a:endParaRPr lang="pl-PL" sz="2400" b="1" i="0" dirty="0" smtClean="0">
            <a:solidFill>
              <a:srgbClr val="2A8BA6"/>
            </a:solidFill>
          </a:endParaRPr>
        </a:p>
      </cdr:txBody>
    </cdr:sp>
  </cdr:relSizeAnchor>
  <cdr:relSizeAnchor xmlns:cdr="http://schemas.openxmlformats.org/drawingml/2006/chartDrawing">
    <cdr:from>
      <cdr:x>0.43183</cdr:x>
      <cdr:y>0.08772</cdr:y>
    </cdr:from>
    <cdr:to>
      <cdr:x>0.51217</cdr:x>
      <cdr:y>0.24278</cdr:y>
    </cdr:to>
    <cdr:cxnSp macro="">
      <cdr:nvCxnSpPr>
        <cdr:cNvPr id="9" name="Łącznik prosty ze strzałką 8"/>
        <cdr:cNvCxnSpPr/>
      </cdr:nvCxnSpPr>
      <cdr:spPr>
        <a:xfrm xmlns:a="http://schemas.openxmlformats.org/drawingml/2006/main" flipV="1">
          <a:off x="4760452" y="459797"/>
          <a:ext cx="885669" cy="812776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2A8BA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0.43309</cdr:x>
      <cdr:y>0.2756</cdr:y>
    </cdr:from>
    <cdr:to>
      <cdr:x>0.53175</cdr:x>
      <cdr:y>0.42235</cdr:y>
    </cdr:to>
    <cdr:cxnSp macro="">
      <cdr:nvCxnSpPr>
        <cdr:cNvPr id="11" name="Łącznik prosty ze strzałką 10"/>
        <cdr:cNvCxnSpPr/>
      </cdr:nvCxnSpPr>
      <cdr:spPr>
        <a:xfrm xmlns:a="http://schemas.openxmlformats.org/drawingml/2006/main" flipV="1">
          <a:off x="4774408" y="1444598"/>
          <a:ext cx="1087629" cy="769217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2A8BA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0.79327</cdr:x>
      <cdr:y>0.32698</cdr:y>
    </cdr:from>
    <cdr:to>
      <cdr:x>0.96962</cdr:x>
      <cdr:y>0.83334</cdr:y>
    </cdr:to>
    <cdr:pic>
      <cdr:nvPicPr>
        <cdr:cNvPr id="4" name="Obraz 3">
          <a:extLst xmlns:a="http://schemas.openxmlformats.org/drawingml/2006/main">
            <a:ext uri="{FF2B5EF4-FFF2-40B4-BE49-F238E27FC236}">
              <a16:creationId xmlns="" xmlns:a16="http://schemas.microsoft.com/office/drawing/2014/main" id="{15E65199-3BC0-4D05-A836-B458FC074AB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712700" y="1323130"/>
          <a:ext cx="1936907" cy="204897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530" y="3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F9F6E-0F7B-4172-BE2C-14EF970C6ED8}" type="datetimeFigureOut">
              <a:rPr lang="pl-PL" smtClean="0"/>
              <a:t>2020-02-28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0ADFF-62E2-478D-A6BF-304876C648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718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530" y="3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E388-1698-4294-A2C8-C360AC624919}" type="datetimeFigureOut">
              <a:rPr lang="pl-PL" smtClean="0"/>
              <a:t>2020-02-28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42" y="4777862"/>
            <a:ext cx="5438792" cy="3908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2C90B-101C-4714-AAB7-5DBCC4D1E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723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Slajd do aktualizacji!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C90B-101C-4714-AAB7-5DBCC4D1E76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98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58DB-4804-4D9D-9FA8-1274DD9C0737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1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58DB-4804-4D9D-9FA8-1274DD9C0737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8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Slajd do aktualizacji!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C90B-101C-4714-AAB7-5DBCC4D1E76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34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58DB-4804-4D9D-9FA8-1274DD9C073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75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emf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3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2" y="-25397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7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6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096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32" y="3960648"/>
            <a:ext cx="476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9" y="4645577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325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4900973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0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49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408657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58681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243735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84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2" y="-25397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7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24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0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83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715" y="639896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518023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715" y="639896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329901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715" y="639896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98348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83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0" spc="0" dirty="0">
                <a:solidFill>
                  <a:schemeClr val="accent1">
                    <a:lumMod val="75000"/>
                  </a:schemeClr>
                </a:solidFill>
              </a:rPr>
              <a:t>Wojewódzki Urząd Pracy w Gdańsku</a:t>
            </a:r>
            <a:endParaRPr lang="pl-PL" sz="1200" b="0" i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25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096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35" y="3960648"/>
            <a:ext cx="476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9" y="464583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24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82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48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451725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55449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081202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35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6165384"/>
            <a:ext cx="12192000" cy="720000"/>
          </a:xfrm>
          <a:prstGeom prst="rect">
            <a:avLst/>
          </a:prstGeom>
          <a:gradFill flip="none" rotWithShape="1">
            <a:gsLst>
              <a:gs pos="60000">
                <a:srgbClr val="12638F"/>
              </a:gs>
              <a:gs pos="10000">
                <a:srgbClr val="2D71A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7328" y="5877352"/>
            <a:ext cx="7008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spc="-150" dirty="0">
                <a:solidFill>
                  <a:srgbClr val="12638F"/>
                </a:solidFill>
              </a:rPr>
              <a:t>WOJEWÓDZKI URZ</a:t>
            </a:r>
            <a:r>
              <a:rPr lang="pl-PL" sz="2100" b="1" spc="-150" dirty="0">
                <a:solidFill>
                  <a:srgbClr val="12638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Ą</a:t>
            </a:r>
            <a:r>
              <a:rPr lang="pl-PL" sz="2100" b="1" spc="-150" dirty="0">
                <a:solidFill>
                  <a:srgbClr val="12638F"/>
                </a:solidFill>
              </a:rPr>
              <a:t>D PRACY W GDAŃSKU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2480916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638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98072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8132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168341" y="6381329"/>
            <a:ext cx="284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EB13858-5248-49D3-8D8B-0619AC042796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3392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88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32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737458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96988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0" spc="0" dirty="0">
                <a:solidFill>
                  <a:schemeClr val="accent1">
                    <a:lumMod val="75000"/>
                  </a:schemeClr>
                </a:solidFill>
              </a:rPr>
              <a:t>Wojewódzki Urząd Pracy w Gdańsku</a:t>
            </a:r>
            <a:endParaRPr lang="pl-PL" sz="1200" b="0" i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56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073189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6165384"/>
            <a:ext cx="12192000" cy="720000"/>
          </a:xfrm>
          <a:prstGeom prst="rect">
            <a:avLst/>
          </a:prstGeom>
          <a:gradFill flip="none" rotWithShape="1">
            <a:gsLst>
              <a:gs pos="60000">
                <a:srgbClr val="12638F"/>
              </a:gs>
              <a:gs pos="10000">
                <a:srgbClr val="2D71A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7328" y="5877352"/>
            <a:ext cx="7008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spc="-150" dirty="0">
                <a:solidFill>
                  <a:srgbClr val="12638F"/>
                </a:solidFill>
              </a:rPr>
              <a:t>WOJEWÓDZKI URZ</a:t>
            </a:r>
            <a:r>
              <a:rPr lang="pl-PL" sz="2100" b="1" spc="-150" dirty="0">
                <a:solidFill>
                  <a:srgbClr val="12638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Ą</a:t>
            </a:r>
            <a:r>
              <a:rPr lang="pl-PL" sz="2100" b="1" spc="-150" dirty="0">
                <a:solidFill>
                  <a:srgbClr val="12638F"/>
                </a:solidFill>
              </a:rPr>
              <a:t>D PRACY W GDAŃSKU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2480916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638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98072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8132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168341" y="6381329"/>
            <a:ext cx="284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EB13858-5248-49D3-8D8B-0619AC042796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3392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31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88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755345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510050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002982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3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6165384"/>
            <a:ext cx="12192000" cy="720000"/>
          </a:xfrm>
          <a:prstGeom prst="rect">
            <a:avLst/>
          </a:prstGeom>
          <a:gradFill flip="none" rotWithShape="1">
            <a:gsLst>
              <a:gs pos="60000">
                <a:srgbClr val="12638F"/>
              </a:gs>
              <a:gs pos="10000">
                <a:srgbClr val="2D71A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7328" y="5877352"/>
            <a:ext cx="7008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spc="-150" dirty="0">
                <a:solidFill>
                  <a:srgbClr val="12638F"/>
                </a:solidFill>
              </a:rPr>
              <a:t>WOJEWÓDZKI URZ</a:t>
            </a:r>
            <a:r>
              <a:rPr lang="pl-PL" sz="2100" b="1" spc="-150" dirty="0">
                <a:solidFill>
                  <a:srgbClr val="12638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Ą</a:t>
            </a:r>
            <a:r>
              <a:rPr lang="pl-PL" sz="2100" b="1" spc="-150" dirty="0">
                <a:solidFill>
                  <a:srgbClr val="12638F"/>
                </a:solidFill>
              </a:rPr>
              <a:t>D PRACY W GDAŃSKU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2480916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638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98072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8132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168341" y="6381329"/>
            <a:ext cx="284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EB13858-5248-49D3-8D8B-0619AC042796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3392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18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5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0" spc="0" dirty="0">
                <a:solidFill>
                  <a:schemeClr val="accent1">
                    <a:lumMod val="75000"/>
                  </a:schemeClr>
                </a:solidFill>
              </a:rPr>
              <a:t>Wojewódzki Urząd Pracy w Gdańsku</a:t>
            </a:r>
            <a:endParaRPr lang="pl-PL" sz="1200" b="0" i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277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998569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033548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485532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90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6165384"/>
            <a:ext cx="12192000" cy="720000"/>
          </a:xfrm>
          <a:prstGeom prst="rect">
            <a:avLst/>
          </a:prstGeom>
          <a:gradFill flip="none" rotWithShape="1">
            <a:gsLst>
              <a:gs pos="60000">
                <a:srgbClr val="12638F"/>
              </a:gs>
              <a:gs pos="10000">
                <a:srgbClr val="2D71A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7328" y="5877352"/>
            <a:ext cx="7008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spc="-150" dirty="0">
                <a:solidFill>
                  <a:srgbClr val="12638F"/>
                </a:solidFill>
              </a:rPr>
              <a:t>WOJEWÓDZKI URZ</a:t>
            </a:r>
            <a:r>
              <a:rPr lang="pl-PL" sz="2100" b="1" spc="-150" dirty="0">
                <a:solidFill>
                  <a:srgbClr val="12638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Ą</a:t>
            </a:r>
            <a:r>
              <a:rPr lang="pl-PL" sz="2100" b="1" spc="-150" dirty="0">
                <a:solidFill>
                  <a:srgbClr val="12638F"/>
                </a:solidFill>
              </a:rPr>
              <a:t>D PRACY W GDAŃSKU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2480916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638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98072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8132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168341" y="6381329"/>
            <a:ext cx="284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EB13858-5248-49D3-8D8B-0619AC042796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3392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23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1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214261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5537245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3959926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6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096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32" y="3960648"/>
            <a:ext cx="476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9" y="4645577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61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6165384"/>
            <a:ext cx="12192000" cy="720000"/>
          </a:xfrm>
          <a:prstGeom prst="rect">
            <a:avLst/>
          </a:prstGeom>
          <a:gradFill flip="none" rotWithShape="1">
            <a:gsLst>
              <a:gs pos="60000">
                <a:srgbClr val="12638F"/>
              </a:gs>
              <a:gs pos="10000">
                <a:srgbClr val="2D71A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7328" y="5877352"/>
            <a:ext cx="7008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spc="-150" dirty="0">
                <a:solidFill>
                  <a:srgbClr val="12638F"/>
                </a:solidFill>
                <a:latin typeface="Calibri" panose="020F0502020204030204"/>
              </a:rPr>
              <a:t>WOJEWÓDZKI URZ</a:t>
            </a:r>
            <a:r>
              <a:rPr lang="pl-PL" sz="2100" b="1" spc="-150" dirty="0">
                <a:solidFill>
                  <a:srgbClr val="12638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Ą</a:t>
            </a:r>
            <a:r>
              <a:rPr lang="pl-PL" sz="2100" b="1" spc="-150" dirty="0">
                <a:solidFill>
                  <a:srgbClr val="12638F"/>
                </a:solidFill>
                <a:latin typeface="Calibri" panose="020F0502020204030204"/>
              </a:rPr>
              <a:t>D PRACY W GDAŃSKU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2480916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638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98072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8132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168341" y="6381329"/>
            <a:ext cx="284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EB13858-5248-49D3-8D8B-0619AC042796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3392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86519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2" y="-25397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7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500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83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609280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092397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815194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096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32" y="3960648"/>
            <a:ext cx="476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9" y="4645577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464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742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8047049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7930443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20519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2" y="-25397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7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34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207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81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572218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5567165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8513211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187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669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8045550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676712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10229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83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3323498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79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2" y="-25397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7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368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83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1398787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3509494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8078018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096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32" y="3960648"/>
            <a:ext cx="476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9" y="4645577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46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284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7792997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4759877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83953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6521315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79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931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8592738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4302645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9391144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332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6165384"/>
            <a:ext cx="12192000" cy="720000"/>
          </a:xfrm>
          <a:prstGeom prst="rect">
            <a:avLst/>
          </a:prstGeom>
          <a:gradFill flip="none" rotWithShape="1">
            <a:gsLst>
              <a:gs pos="60000">
                <a:srgbClr val="12638F"/>
              </a:gs>
              <a:gs pos="10000">
                <a:srgbClr val="2D71A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7328" y="5877352"/>
            <a:ext cx="7008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spc="-150" dirty="0">
                <a:solidFill>
                  <a:srgbClr val="12638F"/>
                </a:solidFill>
              </a:rPr>
              <a:t>WOJEWÓDZKI URZ</a:t>
            </a:r>
            <a:r>
              <a:rPr lang="pl-PL" sz="2100" b="1" spc="-150" dirty="0">
                <a:solidFill>
                  <a:srgbClr val="12638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Ą</a:t>
            </a:r>
            <a:r>
              <a:rPr lang="pl-PL" sz="2100" b="1" spc="-150" dirty="0">
                <a:solidFill>
                  <a:srgbClr val="12638F"/>
                </a:solidFill>
              </a:rPr>
              <a:t>D PRACY W GDAŃSKU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2480916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638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98072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8132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168341" y="6381329"/>
            <a:ext cx="284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EB13858-5248-49D3-8D8B-0619AC042796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3392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821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2" y="-25397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7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322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83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401622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89271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4932150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5305936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096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32" y="3960648"/>
            <a:ext cx="476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9" y="4645577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0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323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3126557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42899871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2940375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="" xmlns:a16="http://schemas.microsoft.com/office/drawing/2014/main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29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="" xmlns:a16="http://schemas.microsoft.com/office/drawing/2014/main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561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="" xmlns:a16="http://schemas.microsoft.com/office/drawing/2014/main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6504445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="" xmlns:a16="http://schemas.microsoft.com/office/drawing/2014/main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="" xmlns:a16="http://schemas.microsoft.com/office/drawing/2014/main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90727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4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2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2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1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1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8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3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3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9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7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2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0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4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0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1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="" xmlns:a16="http://schemas.microsoft.com/office/drawing/2014/main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="" xmlns:a16="http://schemas.microsoft.com/office/drawing/2014/main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6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tytuł 8">
            <a:extLst>
              <a:ext uri="{FF2B5EF4-FFF2-40B4-BE49-F238E27FC236}">
                <a16:creationId xmlns="" xmlns:a16="http://schemas.microsoft.com/office/drawing/2014/main" id="{AA915576-9E95-4526-9DDE-167338BCFEC2}"/>
              </a:ext>
            </a:extLst>
          </p:cNvPr>
          <p:cNvSpPr txBox="1">
            <a:spLocks/>
          </p:cNvSpPr>
          <p:nvPr/>
        </p:nvSpPr>
        <p:spPr bwMode="auto">
          <a:xfrm>
            <a:off x="7459011" y="5436480"/>
            <a:ext cx="3943452" cy="45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pl-P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7D43AB8E-7E27-4D00-9B66-1FB5F3923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1" y="2654952"/>
            <a:ext cx="9838068" cy="1617525"/>
          </a:xfrm>
        </p:spPr>
        <p:txBody>
          <a:bodyPr/>
          <a:lstStyle/>
          <a:p>
            <a:r>
              <a:rPr lang="pl-PL" sz="4000" spc="-150" smtClean="0">
                <a:solidFill>
                  <a:srgbClr val="FFFFFF"/>
                </a:solidFill>
              </a:rPr>
              <a:t>Aktualna sytuacja na rynku pracy </a:t>
            </a:r>
            <a:br>
              <a:rPr lang="pl-PL" sz="4000" spc="-150" smtClean="0">
                <a:solidFill>
                  <a:srgbClr val="FFFFFF"/>
                </a:solidFill>
              </a:rPr>
            </a:br>
            <a:r>
              <a:rPr lang="pl-PL" sz="4000" spc="-150" smtClean="0">
                <a:solidFill>
                  <a:srgbClr val="FFFFFF"/>
                </a:solidFill>
              </a:rPr>
              <a:t>w województwie pomorskim </a:t>
            </a:r>
            <a:endParaRPr lang="pl-PL" sz="4000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10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2C0371E-8FD8-4204-A235-A31C2A0B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42" y="274040"/>
            <a:ext cx="11386867" cy="621078"/>
          </a:xfrm>
        </p:spPr>
        <p:txBody>
          <a:bodyPr/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Udział osób w wieku poprodukcyjnym w ogóle ludności będzie zwiększał się                             we wszystkich powiatach województwa pomorskiego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E7E5065B-0F17-4A40-A961-E77E725F8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24" r="30747" b="5718"/>
          <a:stretch/>
        </p:blipFill>
        <p:spPr>
          <a:xfrm>
            <a:off x="248042" y="3709060"/>
            <a:ext cx="2805964" cy="249493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330FDFB1-67B8-4A8E-9B78-76D80ACD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042" y="5029589"/>
            <a:ext cx="1580600" cy="69204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6CC867B2-DF53-4457-BF92-5F93647947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84" r="30151" b="9341"/>
          <a:stretch/>
        </p:blipFill>
        <p:spPr>
          <a:xfrm>
            <a:off x="5673807" y="1648982"/>
            <a:ext cx="3233489" cy="273084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A83D2256-D025-4A4B-A674-2031646BAE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852" r="30582" b="9451"/>
          <a:stretch/>
        </p:blipFill>
        <p:spPr>
          <a:xfrm>
            <a:off x="8610600" y="762332"/>
            <a:ext cx="3499061" cy="2821938"/>
          </a:xfrm>
          <a:prstGeom prst="rect">
            <a:avLst/>
          </a:prstGeom>
        </p:spPr>
      </p:pic>
      <p:sp>
        <p:nvSpPr>
          <p:cNvPr id="18" name="Strzałka: w prawo 17">
            <a:extLst>
              <a:ext uri="{FF2B5EF4-FFF2-40B4-BE49-F238E27FC236}">
                <a16:creationId xmlns="" xmlns:a16="http://schemas.microsoft.com/office/drawing/2014/main" id="{3BD42176-C598-4693-8EAB-E667D1A7BFCD}"/>
              </a:ext>
            </a:extLst>
          </p:cNvPr>
          <p:cNvSpPr/>
          <p:nvPr/>
        </p:nvSpPr>
        <p:spPr>
          <a:xfrm rot="20732912">
            <a:off x="3653332" y="4864521"/>
            <a:ext cx="7559344" cy="330136"/>
          </a:xfrm>
          <a:prstGeom prst="rightArrow">
            <a:avLst>
              <a:gd name="adj1" fmla="val 50000"/>
              <a:gd name="adj2" fmla="val 108998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>
            <a:extLst>
              <a:ext uri="{FF2B5EF4-FFF2-40B4-BE49-F238E27FC236}">
                <a16:creationId xmlns="" xmlns:a16="http://schemas.microsoft.com/office/drawing/2014/main" id="{E94C0C19-659B-4D49-A50E-2BD096F726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592" r="30800" b="7526"/>
          <a:stretch/>
        </p:blipFill>
        <p:spPr>
          <a:xfrm>
            <a:off x="2849913" y="2674189"/>
            <a:ext cx="3054137" cy="2631620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A1A099AC-67CE-41C7-900D-8D877CDA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602054"/>
              </p:ext>
            </p:extLst>
          </p:nvPr>
        </p:nvGraphicFramePr>
        <p:xfrm>
          <a:off x="651641" y="1206990"/>
          <a:ext cx="10292567" cy="400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571510" y="433685"/>
            <a:ext cx="988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Pracujący w województwie pomorskim w wieku 20 – 64 lata (tys.)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944208" y="5846587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solidFill>
                  <a:srgbClr val="1E4B7D"/>
                </a:solidFill>
                <a:latin typeface="Calibri" panose="020F0502020204030204"/>
              </a:rPr>
              <a:t>Źródło</a:t>
            </a:r>
            <a:r>
              <a:rPr lang="pl-PL" sz="1000" i="1">
                <a:solidFill>
                  <a:srgbClr val="1E4B7D"/>
                </a:solidFill>
                <a:latin typeface="Calibri" panose="020F0502020204030204"/>
              </a:rPr>
              <a:t>: </a:t>
            </a:r>
            <a:r>
              <a:rPr lang="pl-PL" sz="1000" i="1" smtClean="0">
                <a:solidFill>
                  <a:srgbClr val="1E4B7D"/>
                </a:solidFill>
                <a:latin typeface="Calibri" panose="020F0502020204030204"/>
              </a:rPr>
              <a:t>Eurostat.</a:t>
            </a:r>
            <a:endParaRPr lang="pl-PL" sz="1000" i="1" dirty="0">
              <a:solidFill>
                <a:srgbClr val="1E4B7D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813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0713" y="256032"/>
            <a:ext cx="10215319" cy="755904"/>
          </a:xfrm>
        </p:spPr>
        <p:txBody>
          <a:bodyPr/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Wskaźnik zatrudnienia  ludności w wieku 20-64 lata (w %)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02044"/>
              </p:ext>
            </p:extLst>
          </p:nvPr>
        </p:nvGraphicFramePr>
        <p:xfrm>
          <a:off x="538954" y="1520373"/>
          <a:ext cx="11116892" cy="3955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3705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F4C02E7-B1E7-478A-8E92-2605C6D3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070" y="1032043"/>
            <a:ext cx="3081452" cy="405436"/>
          </a:xfrm>
        </p:spPr>
        <p:txBody>
          <a:bodyPr/>
          <a:lstStyle/>
          <a:p>
            <a:r>
              <a:rPr lang="pl-PL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 wieku 55 – 64 lata</a:t>
            </a:r>
          </a:p>
        </p:txBody>
      </p:sp>
      <p:sp>
        <p:nvSpPr>
          <p:cNvPr id="7" name="Tytuł 1">
            <a:extLst>
              <a:ext uri="{FF2B5EF4-FFF2-40B4-BE49-F238E27FC236}">
                <a16:creationId xmlns="" xmlns:a16="http://schemas.microsoft.com/office/drawing/2014/main" id="{343DBE2E-9CAF-45E4-90CD-D738B671E6F9}"/>
              </a:ext>
            </a:extLst>
          </p:cNvPr>
          <p:cNvSpPr txBox="1">
            <a:spLocks/>
          </p:cNvSpPr>
          <p:nvPr/>
        </p:nvSpPr>
        <p:spPr bwMode="auto">
          <a:xfrm>
            <a:off x="479410" y="217139"/>
            <a:ext cx="11503525" cy="67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Wskaźnik zatrudnienia w wybranych krajach i województwie pomorskim (%)</a:t>
            </a:r>
          </a:p>
        </p:txBody>
      </p:sp>
      <p:sp>
        <p:nvSpPr>
          <p:cNvPr id="8" name="Tytuł 1">
            <a:extLst>
              <a:ext uri="{FF2B5EF4-FFF2-40B4-BE49-F238E27FC236}">
                <a16:creationId xmlns="" xmlns:a16="http://schemas.microsoft.com/office/drawing/2014/main" id="{EBF37392-56E9-480B-97EF-4A286ED418A3}"/>
              </a:ext>
            </a:extLst>
          </p:cNvPr>
          <p:cNvSpPr txBox="1">
            <a:spLocks/>
          </p:cNvSpPr>
          <p:nvPr/>
        </p:nvSpPr>
        <p:spPr bwMode="auto">
          <a:xfrm>
            <a:off x="3773489" y="3975635"/>
            <a:ext cx="3627552" cy="63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pl-PL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 wieku 65 lat i więcej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6539D816-48A2-485C-A60B-29F049C49427}"/>
              </a:ext>
            </a:extLst>
          </p:cNvPr>
          <p:cNvSpPr/>
          <p:nvPr/>
        </p:nvSpPr>
        <p:spPr>
          <a:xfrm>
            <a:off x="10792930" y="5932148"/>
            <a:ext cx="14157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i="1" dirty="0">
                <a:solidFill>
                  <a:srgbClr val="1E4B7D"/>
                </a:solidFill>
              </a:rPr>
              <a:t>Źródło: Dane Eurostatu.</a:t>
            </a:r>
            <a:endParaRPr lang="pl-PL" sz="1000" dirty="0"/>
          </a:p>
        </p:txBody>
      </p:sp>
      <p:graphicFrame>
        <p:nvGraphicFramePr>
          <p:cNvPr id="10" name="Wykres 9">
            <a:extLst>
              <a:ext uri="{FF2B5EF4-FFF2-40B4-BE49-F238E27FC236}">
                <a16:creationId xmlns="" xmlns:a16="http://schemas.microsoft.com/office/drawing/2014/main" id="{CB653119-8B3D-458C-A1BF-6800812CD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844259"/>
              </p:ext>
            </p:extLst>
          </p:nvPr>
        </p:nvGraphicFramePr>
        <p:xfrm>
          <a:off x="488919" y="1869775"/>
          <a:ext cx="4572000" cy="207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="" xmlns:a16="http://schemas.microsoft.com/office/drawing/2014/main" id="{D41DACE8-D174-4E23-B382-00B36C8C1E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356760"/>
              </p:ext>
            </p:extLst>
          </p:nvPr>
        </p:nvGraphicFramePr>
        <p:xfrm>
          <a:off x="5542672" y="1218920"/>
          <a:ext cx="513669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="" xmlns:a16="http://schemas.microsoft.com/office/drawing/2014/main" id="{48DB685D-87AF-4466-9990-C7D97C56D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580720"/>
              </p:ext>
            </p:extLst>
          </p:nvPr>
        </p:nvGraphicFramePr>
        <p:xfrm>
          <a:off x="479410" y="4065402"/>
          <a:ext cx="4572000" cy="176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Wykres 12">
            <a:extLst>
              <a:ext uri="{FF2B5EF4-FFF2-40B4-BE49-F238E27FC236}">
                <a16:creationId xmlns="" xmlns:a16="http://schemas.microsoft.com/office/drawing/2014/main" id="{9615440E-5641-4590-A8AB-7893A0A471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605356"/>
              </p:ext>
            </p:extLst>
          </p:nvPr>
        </p:nvGraphicFramePr>
        <p:xfrm>
          <a:off x="5555402" y="3836674"/>
          <a:ext cx="5040972" cy="221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4834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CE45AC1C-4C35-4263-80DA-26C60682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Symbol zastępczy zawartości 8">
            <a:extLst>
              <a:ext uri="{FF2B5EF4-FFF2-40B4-BE49-F238E27FC236}">
                <a16:creationId xmlns="" xmlns:a16="http://schemas.microsoft.com/office/drawing/2014/main" id="{02FF6910-6A7E-40EB-AC85-E99653F25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806242"/>
              </p:ext>
            </p:extLst>
          </p:nvPr>
        </p:nvGraphicFramePr>
        <p:xfrm>
          <a:off x="584664" y="1358020"/>
          <a:ext cx="11381900" cy="3835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688966" y="281574"/>
            <a:ext cx="10918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Liczba bezrobotnych zarejestrowanych w powiatowych urzędach pracy województwa pomorskiego zmniejsza się</a:t>
            </a:r>
          </a:p>
        </p:txBody>
      </p:sp>
      <p:sp>
        <p:nvSpPr>
          <p:cNvPr id="9" name="Prostokąt 8"/>
          <p:cNvSpPr/>
          <p:nvPr/>
        </p:nvSpPr>
        <p:spPr>
          <a:xfrm>
            <a:off x="9562754" y="5864250"/>
            <a:ext cx="26613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i="1" dirty="0">
                <a:solidFill>
                  <a:srgbClr val="1E4B7D"/>
                </a:solidFill>
                <a:latin typeface="Calibri" panose="020F0502020204030204"/>
              </a:rPr>
              <a:t>Źródło: Sprawozdanie o rynku </a:t>
            </a:r>
            <a:r>
              <a:rPr lang="pl-PL" sz="1000" i="1">
                <a:solidFill>
                  <a:srgbClr val="1E4B7D"/>
                </a:solidFill>
                <a:latin typeface="Calibri" panose="020F0502020204030204"/>
              </a:rPr>
              <a:t>pracy </a:t>
            </a:r>
            <a:r>
              <a:rPr lang="pl-PL" sz="1000" i="1" smtClean="0">
                <a:solidFill>
                  <a:srgbClr val="1E4B7D"/>
                </a:solidFill>
                <a:latin typeface="Calibri" panose="020F0502020204030204"/>
              </a:rPr>
              <a:t>MRPiPS-01.</a:t>
            </a:r>
            <a:endParaRPr lang="pl-PL" sz="1000" i="1" dirty="0">
              <a:solidFill>
                <a:srgbClr val="1E4B7D"/>
              </a:solidFill>
              <a:latin typeface="Calibri" panose="020F0502020204030204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41889" y="5193792"/>
            <a:ext cx="11424675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>
                <a:solidFill>
                  <a:srgbClr val="002060"/>
                </a:solidFill>
              </a:rPr>
              <a:t>Bezrobotni zarejestrowani </a:t>
            </a:r>
            <a:r>
              <a:rPr lang="pl-PL" sz="1400">
                <a:solidFill>
                  <a:srgbClr val="002060"/>
                </a:solidFill>
              </a:rPr>
              <a:t>- osoby, które ukończyły 18 lat i nie osiągnęły wieku emerytalnego, niezatrudnione i niewykonujące innej pracy zarobkowej, zdolne i </a:t>
            </a:r>
            <a:r>
              <a:rPr lang="pl-PL" sz="1400" smtClean="0">
                <a:solidFill>
                  <a:srgbClr val="002060"/>
                </a:solidFill>
              </a:rPr>
              <a:t>gotowe do </a:t>
            </a:r>
            <a:r>
              <a:rPr lang="pl-PL" sz="1400">
                <a:solidFill>
                  <a:srgbClr val="002060"/>
                </a:solidFill>
              </a:rPr>
              <a:t>podjęcia zatrudnienia w pełnym wymiarze czasu pracy i zarejestrowane we właściwym dla miejsca zameldowania (stałego lub czasowego) powiatowym urzędzie pracy </a:t>
            </a:r>
            <a:r>
              <a:rPr lang="pl-PL" sz="1400" smtClean="0">
                <a:solidFill>
                  <a:srgbClr val="002060"/>
                </a:solidFill>
              </a:rPr>
              <a:t>oraz </a:t>
            </a:r>
            <a:r>
              <a:rPr lang="pl-PL" sz="1400">
                <a:solidFill>
                  <a:srgbClr val="002060"/>
                </a:solidFill>
              </a:rPr>
              <a:t>poszukujące zatrudnienia lub innej pracy zarobkowej. </a:t>
            </a:r>
            <a:endParaRPr lang="pl-PL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219976"/>
              </p:ext>
            </p:extLst>
          </p:nvPr>
        </p:nvGraphicFramePr>
        <p:xfrm>
          <a:off x="6862549" y="545864"/>
          <a:ext cx="4996749" cy="520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336" y="287110"/>
            <a:ext cx="4838328" cy="442044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rgbClr val="1E4B7D"/>
                </a:solidFill>
              </a:rPr>
              <a:t>Stopa bezrobocia wg stanu </a:t>
            </a:r>
            <a:r>
              <a:rPr lang="pl-PL" sz="2000">
                <a:solidFill>
                  <a:srgbClr val="1E4B7D"/>
                </a:solidFill>
              </a:rPr>
              <a:t>na </a:t>
            </a:r>
            <a:r>
              <a:rPr lang="pl-PL" sz="2000" smtClean="0">
                <a:solidFill>
                  <a:srgbClr val="1E4B7D"/>
                </a:solidFill>
              </a:rPr>
              <a:t>31.01.2020 </a:t>
            </a:r>
            <a:r>
              <a:rPr lang="pl-PL" sz="2000" dirty="0">
                <a:solidFill>
                  <a:srgbClr val="1E4B7D"/>
                </a:solidFill>
              </a:rPr>
              <a:t>r.</a:t>
            </a:r>
          </a:p>
        </p:txBody>
      </p:sp>
      <p:sp>
        <p:nvSpPr>
          <p:cNvPr id="6" name="Prostokąt 5"/>
          <p:cNvSpPr/>
          <p:nvPr/>
        </p:nvSpPr>
        <p:spPr>
          <a:xfrm>
            <a:off x="10869657" y="5893677"/>
            <a:ext cx="11304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000" i="1" dirty="0">
                <a:solidFill>
                  <a:srgbClr val="1E4B7D"/>
                </a:solidFill>
              </a:rPr>
              <a:t>Źródło: Dane GUS.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858-5248-49D3-8D8B-0619AC042796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4861220" y="282834"/>
            <a:ext cx="7138875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pl-PL" sz="2000" b="1" i="0" dirty="0">
                <a:solidFill>
                  <a:srgbClr val="1E4B7D"/>
                </a:solidFill>
                <a:latin typeface="+mj-lt"/>
              </a:rPr>
              <a:t>Zmiana stopy </a:t>
            </a:r>
            <a:r>
              <a:rPr lang="pl-PL" sz="2000" b="1" i="0">
                <a:solidFill>
                  <a:srgbClr val="1E4B7D"/>
                </a:solidFill>
                <a:latin typeface="+mj-lt"/>
              </a:rPr>
              <a:t>bezrobocia </a:t>
            </a:r>
            <a:r>
              <a:rPr lang="pl-PL" sz="2000" b="1" smtClean="0">
                <a:solidFill>
                  <a:srgbClr val="1E4B7D"/>
                </a:solidFill>
                <a:latin typeface="+mj-lt"/>
              </a:rPr>
              <a:t>31</a:t>
            </a:r>
            <a:r>
              <a:rPr lang="pl-PL" sz="2000" b="1" i="0" smtClean="0">
                <a:solidFill>
                  <a:srgbClr val="1E4B7D"/>
                </a:solidFill>
                <a:latin typeface="+mj-lt"/>
              </a:rPr>
              <a:t>.01.2020 </a:t>
            </a:r>
            <a:r>
              <a:rPr lang="pl-PL" sz="2000" b="1" i="0">
                <a:solidFill>
                  <a:srgbClr val="1E4B7D"/>
                </a:solidFill>
                <a:latin typeface="+mj-lt"/>
              </a:rPr>
              <a:t>r</a:t>
            </a:r>
            <a:r>
              <a:rPr lang="pl-PL" sz="2000" b="1" i="0" smtClean="0">
                <a:solidFill>
                  <a:srgbClr val="1E4B7D"/>
                </a:solidFill>
                <a:latin typeface="+mj-lt"/>
              </a:rPr>
              <a:t>./</a:t>
            </a:r>
            <a:r>
              <a:rPr lang="pl-PL" sz="2000" b="1" smtClean="0">
                <a:solidFill>
                  <a:srgbClr val="1E4B7D"/>
                </a:solidFill>
                <a:latin typeface="+mj-lt"/>
              </a:rPr>
              <a:t>31</a:t>
            </a:r>
            <a:r>
              <a:rPr lang="pl-PL" sz="2000" b="1" i="0" smtClean="0">
                <a:solidFill>
                  <a:srgbClr val="1E4B7D"/>
                </a:solidFill>
                <a:latin typeface="+mj-lt"/>
              </a:rPr>
              <a:t>.01.2015 </a:t>
            </a:r>
            <a:r>
              <a:rPr lang="pl-PL" sz="2000" b="1" i="0" dirty="0">
                <a:solidFill>
                  <a:srgbClr val="1E4B7D"/>
                </a:solidFill>
                <a:latin typeface="+mj-lt"/>
              </a:rPr>
              <a:t>r. [pkt. proc.]</a:t>
            </a:r>
          </a:p>
        </p:txBody>
      </p:sp>
      <p:sp>
        <p:nvSpPr>
          <p:cNvPr id="5" name="Prostokąt 4"/>
          <p:cNvSpPr/>
          <p:nvPr/>
        </p:nvSpPr>
        <p:spPr>
          <a:xfrm>
            <a:off x="315611" y="5663802"/>
            <a:ext cx="1140289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>
                <a:solidFill>
                  <a:srgbClr val="1E4B7D"/>
                </a:solidFill>
                <a:latin typeface="+mj-lt"/>
                <a:ea typeface="+mj-ea"/>
                <a:cs typeface="+mj-cs"/>
              </a:rPr>
              <a:t>Stopa bezrobocia rejestrowanego  </a:t>
            </a:r>
            <a:r>
              <a:rPr lang="pl-PL" sz="1400">
                <a:solidFill>
                  <a:srgbClr val="1E4B7D"/>
                </a:solidFill>
                <a:latin typeface="+mj-lt"/>
                <a:ea typeface="+mj-ea"/>
                <a:cs typeface="+mj-cs"/>
              </a:rPr>
              <a:t>- udział zarejestrowanych bezrobotnych w cywilnej ludności aktywnej </a:t>
            </a:r>
            <a:r>
              <a:rPr lang="pl-PL" sz="1400" smtClean="0">
                <a:solidFill>
                  <a:srgbClr val="1E4B7D"/>
                </a:solidFill>
                <a:latin typeface="+mj-lt"/>
                <a:ea typeface="+mj-ea"/>
                <a:cs typeface="+mj-cs"/>
              </a:rPr>
              <a:t>zawodowo, tj. bez pracowników jednostek budżetowych prowadzących działalność </a:t>
            </a:r>
            <a:r>
              <a:rPr lang="pl-PL" sz="1400">
                <a:solidFill>
                  <a:srgbClr val="1E4B7D"/>
                </a:solidFill>
                <a:latin typeface="+mj-lt"/>
                <a:ea typeface="+mj-ea"/>
                <a:cs typeface="+mj-cs"/>
              </a:rPr>
              <a:t>w zakresie obrony narodowej i bezpieczeństwa publicznego.</a:t>
            </a:r>
            <a:endParaRPr lang="pl-PL" sz="1400" dirty="0">
              <a:solidFill>
                <a:srgbClr val="1E4B7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58" y="736726"/>
            <a:ext cx="6370044" cy="4476975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843314" y="5029035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>
                <a:solidFill>
                  <a:schemeClr val="accent1">
                    <a:lumMod val="50000"/>
                  </a:schemeClr>
                </a:solidFill>
              </a:rPr>
              <a:t>Województwo: 4,7%</a:t>
            </a:r>
            <a:endParaRPr lang="pl-PL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5711" y="221870"/>
            <a:ext cx="11415649" cy="1044574"/>
          </a:xfrm>
        </p:spPr>
        <p:txBody>
          <a:bodyPr/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Zarejestrowani i wyłączeni z rejestru bezrobotni oraz przyczyny </a:t>
            </a:r>
            <a:r>
              <a:rPr lang="pl-PL" sz="2800" dirty="0" err="1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wyłączeń</a:t>
            </a:r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b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z ewidencji </a:t>
            </a:r>
            <a:r>
              <a:rPr lang="pl-PL" sz="28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bezrobotnych </a:t>
            </a:r>
            <a:r>
              <a:rPr lang="pl-PL" sz="280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 styczniu 2020 </a:t>
            </a:r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r.</a:t>
            </a:r>
          </a:p>
        </p:txBody>
      </p:sp>
      <p:sp>
        <p:nvSpPr>
          <p:cNvPr id="3" name="Prostokąt 2"/>
          <p:cNvSpPr/>
          <p:nvPr/>
        </p:nvSpPr>
        <p:spPr>
          <a:xfrm>
            <a:off x="8801242" y="5579311"/>
            <a:ext cx="27606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i="1" kern="0" dirty="0">
                <a:solidFill>
                  <a:srgbClr val="10253F"/>
                </a:solidFill>
                <a:latin typeface="Calibri"/>
              </a:rPr>
              <a:t>Źródło: Sprawozdanie o rynku pracy MRPiPS-01</a:t>
            </a:r>
            <a:endParaRPr lang="pl-PL" sz="1050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76424"/>
              </p:ext>
            </p:extLst>
          </p:nvPr>
        </p:nvGraphicFramePr>
        <p:xfrm>
          <a:off x="928686" y="1295401"/>
          <a:ext cx="4786313" cy="400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370201"/>
              </p:ext>
            </p:extLst>
          </p:nvPr>
        </p:nvGraphicFramePr>
        <p:xfrm>
          <a:off x="5967114" y="1317170"/>
          <a:ext cx="5500626" cy="394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4464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0486" y="136526"/>
            <a:ext cx="10940143" cy="1044574"/>
          </a:xfrm>
        </p:spPr>
        <p:txBody>
          <a:bodyPr/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Wybrane kategorie bezrobotnych (wg stanu </a:t>
            </a:r>
            <a:r>
              <a:rPr lang="pl-PL" sz="28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na 31 </a:t>
            </a:r>
            <a:r>
              <a:rPr lang="pl-PL" sz="280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stycznia) </a:t>
            </a:r>
            <a:endParaRPr lang="pl-PL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983971"/>
              </p:ext>
            </p:extLst>
          </p:nvPr>
        </p:nvGraphicFramePr>
        <p:xfrm>
          <a:off x="283779" y="936046"/>
          <a:ext cx="11676994" cy="449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9562754" y="5868742"/>
            <a:ext cx="26292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kern="0" dirty="0">
                <a:solidFill>
                  <a:srgbClr val="1F497D"/>
                </a:solidFill>
                <a:latin typeface="Calibri"/>
              </a:rPr>
              <a:t>Źródło: Sprawozdanie o rynku pracy MRPiPS-01</a:t>
            </a:r>
            <a:endParaRPr lang="pl-PL" sz="3200" kern="0" dirty="0">
              <a:solidFill>
                <a:srgbClr val="1F497D"/>
              </a:solidFill>
              <a:latin typeface="Calibri" panose="020F0502020204030204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32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6">
            <a:extLst>
              <a:ext uri="{FF2B5EF4-FFF2-40B4-BE49-F238E27FC236}">
                <a16:creationId xmlns="" xmlns:a16="http://schemas.microsoft.com/office/drawing/2014/main" id="{C62B59F3-73F2-4E39-A36E-2D5853A60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694115"/>
              </p:ext>
            </p:extLst>
          </p:nvPr>
        </p:nvGraphicFramePr>
        <p:xfrm>
          <a:off x="849413" y="1258623"/>
          <a:ext cx="10493173" cy="4690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7CFA8AC1-CC9F-4E57-827D-D95B8CF244EA}"/>
              </a:ext>
            </a:extLst>
          </p:cNvPr>
          <p:cNvSpPr/>
          <p:nvPr/>
        </p:nvSpPr>
        <p:spPr>
          <a:xfrm>
            <a:off x="830146" y="254908"/>
            <a:ext cx="11005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Poza rynkiem pracy pozostaje potencjał siły roboczej do zagospodarowania w wieku 15 lat i więcej (w tys.)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DFEBBE2F-C237-47E5-AF06-1DF4A0419626}"/>
              </a:ext>
            </a:extLst>
          </p:cNvPr>
          <p:cNvSpPr/>
          <p:nvPr/>
        </p:nvSpPr>
        <p:spPr>
          <a:xfrm>
            <a:off x="11226754" y="5875351"/>
            <a:ext cx="798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514350"/>
            <a:r>
              <a:rPr lang="pl-PL" sz="1000" i="1" kern="0" dirty="0">
                <a:solidFill>
                  <a:srgbClr val="10253F"/>
                </a:solidFill>
                <a:latin typeface="Calibri"/>
              </a:rPr>
              <a:t>Źródło: GUS</a:t>
            </a:r>
          </a:p>
        </p:txBody>
      </p:sp>
    </p:spTree>
    <p:extLst>
      <p:ext uri="{BB962C8B-B14F-4D97-AF65-F5344CB8AC3E}">
        <p14:creationId xmlns:p14="http://schemas.microsoft.com/office/powerpoint/2010/main" val="938561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8033" y="455914"/>
            <a:ext cx="10677705" cy="1079180"/>
          </a:xfrm>
        </p:spPr>
        <p:txBody>
          <a:bodyPr/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Bierni zawodowo, bezrobotni i pracujący w województwie pomorskim </a:t>
            </a:r>
            <a:b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 wieku 15 lat i więcej (wg BAEL) </a:t>
            </a:r>
            <a:r>
              <a:rPr lang="pl-PL" sz="28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 III </a:t>
            </a:r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kwartale 2019 r.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E892BC60-E86C-473D-ADF7-F60FFEE8B0F7}"/>
              </a:ext>
            </a:extLst>
          </p:cNvPr>
          <p:cNvSpPr txBox="1">
            <a:spLocks/>
          </p:cNvSpPr>
          <p:nvPr/>
        </p:nvSpPr>
        <p:spPr bwMode="auto">
          <a:xfrm>
            <a:off x="1198033" y="1510888"/>
            <a:ext cx="3942476" cy="4154565"/>
          </a:xfrm>
          <a:prstGeom prst="rect">
            <a:avLst/>
          </a:prstGeom>
          <a:noFill/>
          <a:ln w="28575">
            <a:solidFill>
              <a:srgbClr val="0092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l-PL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hangingPunct="1">
              <a:buNone/>
            </a:pPr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2014 – 2019</a:t>
            </a:r>
          </a:p>
          <a:p>
            <a:pPr marL="0" indent="0" algn="ctr" eaLnBrk="1" hangingPunct="1">
              <a:buNone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Wzrost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800" b="1" u="sng" dirty="0">
                <a:solidFill>
                  <a:schemeClr val="accent6">
                    <a:lumMod val="75000"/>
                  </a:schemeClr>
                </a:solidFill>
              </a:rPr>
              <a:t>pracujących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800" b="1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pl-PL" sz="1800" b="1" smtClean="0">
                <a:solidFill>
                  <a:schemeClr val="accent1">
                    <a:lumMod val="50000"/>
                  </a:schemeClr>
                </a:solidFill>
              </a:rPr>
              <a:t>123 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tys., </a:t>
            </a:r>
            <a:r>
              <a:rPr lang="pl-PL" sz="1800" b="1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pl-PL" sz="1800" b="1" smtClean="0">
                <a:solidFill>
                  <a:schemeClr val="accent6">
                    <a:lumMod val="75000"/>
                  </a:schemeClr>
                </a:solidFill>
              </a:rPr>
              <a:t>13,6%</a:t>
            </a:r>
            <a:endParaRPr lang="pl-PL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/>
            <a:endParaRPr lang="pl-PL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hangingPunct="1">
              <a:buNone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Spadek </a:t>
            </a:r>
            <a:r>
              <a:rPr lang="pl-PL" sz="1800" b="1" u="sng" dirty="0">
                <a:solidFill>
                  <a:schemeClr val="accent2">
                    <a:lumMod val="75000"/>
                  </a:schemeClr>
                </a:solidFill>
              </a:rPr>
              <a:t>biernych 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zawodowo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800" b="1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pl-PL" sz="1800" b="1" smtClean="0">
                <a:solidFill>
                  <a:schemeClr val="accent1">
                    <a:lumMod val="50000"/>
                  </a:schemeClr>
                </a:solidFill>
              </a:rPr>
              <a:t>42 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tys., </a:t>
            </a:r>
            <a:r>
              <a:rPr lang="pl-PL" sz="1800" b="1">
                <a:solidFill>
                  <a:schemeClr val="accent2">
                    <a:lumMod val="75000"/>
                  </a:schemeClr>
                </a:solidFill>
              </a:rPr>
              <a:t>o </a:t>
            </a:r>
            <a:r>
              <a:rPr lang="pl-PL" sz="1800" b="1" smtClean="0">
                <a:solidFill>
                  <a:schemeClr val="accent2">
                    <a:lumMod val="75000"/>
                  </a:schemeClr>
                </a:solidFill>
              </a:rPr>
              <a:t>5,3%</a:t>
            </a:r>
            <a:endParaRPr lang="pl-PL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hangingPunct="1">
              <a:buNone/>
            </a:pPr>
            <a:endParaRPr lang="pl-PL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hangingPunct="1">
              <a:buNone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Spadek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800" b="1" u="sng" dirty="0">
                <a:solidFill>
                  <a:srgbClr val="0070C0"/>
                </a:solidFill>
              </a:rPr>
              <a:t>bezrobotnych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pl-PL" sz="1800" b="1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pl-PL" sz="1800" b="1" smtClean="0">
                <a:solidFill>
                  <a:schemeClr val="accent1">
                    <a:lumMod val="50000"/>
                  </a:schemeClr>
                </a:solidFill>
              </a:rPr>
              <a:t>37 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tys., </a:t>
            </a:r>
            <a:r>
              <a:rPr lang="pl-PL" sz="1800" b="1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pl-PL" sz="18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800" b="1" smtClean="0">
                <a:solidFill>
                  <a:schemeClr val="accent5">
                    <a:lumMod val="75000"/>
                  </a:schemeClr>
                </a:solidFill>
              </a:rPr>
              <a:t>55,2%</a:t>
            </a:r>
            <a:endParaRPr lang="pl-PL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76557E03-147D-4C94-93A1-60EEC1CDBB82}"/>
              </a:ext>
            </a:extLst>
          </p:cNvPr>
          <p:cNvSpPr/>
          <p:nvPr/>
        </p:nvSpPr>
        <p:spPr>
          <a:xfrm>
            <a:off x="11183331" y="5875268"/>
            <a:ext cx="8066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Źródło: GUS</a:t>
            </a:r>
            <a:endParaRPr kumimoji="0" lang="pl-PL" sz="1000" b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Strzałka: w górę 2">
            <a:extLst>
              <a:ext uri="{FF2B5EF4-FFF2-40B4-BE49-F238E27FC236}">
                <a16:creationId xmlns:a16="http://schemas.microsoft.com/office/drawing/2014/main" xmlns="" id="{B2135B90-3574-40F8-870C-98F35EC2A256}"/>
              </a:ext>
            </a:extLst>
          </p:cNvPr>
          <p:cNvSpPr/>
          <p:nvPr/>
        </p:nvSpPr>
        <p:spPr>
          <a:xfrm>
            <a:off x="4289988" y="2563737"/>
            <a:ext cx="299103" cy="435837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xmlns="" id="{29B57112-AC52-46FB-AB1B-8E687ECD831D}"/>
              </a:ext>
            </a:extLst>
          </p:cNvPr>
          <p:cNvSpPr/>
          <p:nvPr/>
        </p:nvSpPr>
        <p:spPr>
          <a:xfrm>
            <a:off x="4589091" y="3568175"/>
            <a:ext cx="299103" cy="471081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xmlns="" id="{E962C4D2-35DD-49F4-88C2-B2F010569676}"/>
              </a:ext>
            </a:extLst>
          </p:cNvPr>
          <p:cNvSpPr/>
          <p:nvPr/>
        </p:nvSpPr>
        <p:spPr>
          <a:xfrm>
            <a:off x="4289988" y="4586273"/>
            <a:ext cx="299103" cy="471081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2F93C119-B215-4B9E-B7B7-1CE90A8FB0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639192"/>
              </p:ext>
            </p:extLst>
          </p:nvPr>
        </p:nvGraphicFramePr>
        <p:xfrm>
          <a:off x="5549462" y="1510888"/>
          <a:ext cx="5917323" cy="4049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787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>
            <a:extLst>
              <a:ext uri="{FF2B5EF4-FFF2-40B4-BE49-F238E27FC236}">
                <a16:creationId xmlns="" xmlns:a16="http://schemas.microsoft.com/office/drawing/2014/main" id="{EA72E98F-DB82-4A22-8ED1-469978BAA7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82335"/>
              </p:ext>
            </p:extLst>
          </p:nvPr>
        </p:nvGraphicFramePr>
        <p:xfrm>
          <a:off x="578142" y="1162718"/>
          <a:ext cx="11396144" cy="388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7AFC04FC-03E6-42D8-A96B-4A27EAAA0951}"/>
              </a:ext>
            </a:extLst>
          </p:cNvPr>
          <p:cNvSpPr/>
          <p:nvPr/>
        </p:nvSpPr>
        <p:spPr>
          <a:xfrm>
            <a:off x="607644" y="260878"/>
            <a:ext cx="11169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Liczba podmiotów gospodarki narodowej wg rejestru REGON </a:t>
            </a:r>
          </a:p>
          <a:p>
            <a:r>
              <a:rPr lang="pl-PL" sz="2800" b="1" dirty="0">
                <a:solidFill>
                  <a:srgbClr val="002060"/>
                </a:solidFill>
              </a:rPr>
              <a:t>w województwie pomorskim w latach 2014-2019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0178862" y="2649415"/>
            <a:ext cx="124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prstClr val="white"/>
                </a:solidFill>
              </a:rPr>
              <a:t>306 000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634421F0-D50B-41B0-A517-D83AC583A756}"/>
              </a:ext>
            </a:extLst>
          </p:cNvPr>
          <p:cNvSpPr/>
          <p:nvPr/>
        </p:nvSpPr>
        <p:spPr>
          <a:xfrm>
            <a:off x="10982538" y="5897806"/>
            <a:ext cx="11304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000" i="1" dirty="0">
                <a:solidFill>
                  <a:srgbClr val="1E4B7D"/>
                </a:solidFill>
              </a:rPr>
              <a:t>Źródło: </a:t>
            </a:r>
            <a:r>
              <a:rPr lang="pl-PL" sz="1000" i="1">
                <a:solidFill>
                  <a:srgbClr val="1E4B7D"/>
                </a:solidFill>
              </a:rPr>
              <a:t>Dane </a:t>
            </a:r>
            <a:r>
              <a:rPr lang="pl-PL" sz="1000" i="1" smtClean="0">
                <a:solidFill>
                  <a:srgbClr val="1E4B7D"/>
                </a:solidFill>
              </a:rPr>
              <a:t>GUS.</a:t>
            </a:r>
            <a:endParaRPr lang="pl-PL" sz="1000" i="1" dirty="0">
              <a:solidFill>
                <a:srgbClr val="1E4B7D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51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160910"/>
              </p:ext>
            </p:extLst>
          </p:nvPr>
        </p:nvGraphicFramePr>
        <p:xfrm>
          <a:off x="-71154" y="839688"/>
          <a:ext cx="11024008" cy="524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D9639300-0E2F-435C-AC58-CFFF1D30DC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6381328"/>
            <a:ext cx="2292101" cy="289561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11004150" y="5962987"/>
            <a:ext cx="11304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000" i="1">
                <a:solidFill>
                  <a:srgbClr val="1E4B7D"/>
                </a:solidFill>
              </a:rPr>
              <a:t>Źródło: Dane GUS.</a:t>
            </a:r>
            <a:endParaRPr lang="pl-PL" sz="1000" i="1" dirty="0">
              <a:solidFill>
                <a:srgbClr val="1E4B7D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sp>
        <p:nvSpPr>
          <p:cNvPr id="13" name="Tytuł 12"/>
          <p:cNvSpPr txBox="1">
            <a:spLocks noGrp="1"/>
          </p:cNvSpPr>
          <p:nvPr>
            <p:ph type="title"/>
          </p:nvPr>
        </p:nvSpPr>
        <p:spPr>
          <a:xfrm>
            <a:off x="1199070" y="397203"/>
            <a:ext cx="925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Przyczyny pozostawania poza rynkiem pracy</a:t>
            </a:r>
          </a:p>
        </p:txBody>
      </p:sp>
    </p:spTree>
    <p:extLst>
      <p:ext uri="{BB962C8B-B14F-4D97-AF65-F5344CB8AC3E}">
        <p14:creationId xmlns:p14="http://schemas.microsoft.com/office/powerpoint/2010/main" val="24515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8449D1D3-8B01-46B7-A720-3C95652F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09024526-0800-4DF0-8E04-55186FE03382}"/>
              </a:ext>
            </a:extLst>
          </p:cNvPr>
          <p:cNvSpPr/>
          <p:nvPr/>
        </p:nvSpPr>
        <p:spPr>
          <a:xfrm>
            <a:off x="988638" y="305424"/>
            <a:ext cx="9786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Przeciętna miesięczna liczba emerytów w województwie pomorskim w latach 2014 -2019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77F0FC3-EF55-4967-8958-09BF981DA331}"/>
              </a:ext>
            </a:extLst>
          </p:cNvPr>
          <p:cNvSpPr/>
          <p:nvPr/>
        </p:nvSpPr>
        <p:spPr>
          <a:xfrm>
            <a:off x="10938965" y="5883127"/>
            <a:ext cx="11063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514350"/>
            <a:r>
              <a:rPr lang="pl-PL" sz="1000" i="1" kern="0" dirty="0">
                <a:solidFill>
                  <a:srgbClr val="1F497D"/>
                </a:solidFill>
                <a:latin typeface="Calibri"/>
              </a:rPr>
              <a:t>Źródło:  Dane ZUS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="" xmlns:a16="http://schemas.microsoft.com/office/drawing/2014/main" id="{D2E7A67B-5F05-4E00-8DE4-4EA41E906B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731022"/>
              </p:ext>
            </p:extLst>
          </p:nvPr>
        </p:nvGraphicFramePr>
        <p:xfrm>
          <a:off x="704193" y="1609644"/>
          <a:ext cx="10983310" cy="404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9059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3778" y="310496"/>
            <a:ext cx="9153476" cy="1044574"/>
          </a:xfrm>
        </p:spPr>
        <p:txBody>
          <a:bodyPr/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Liczba oświadczeń* o powierzeniu wykonywania pracy cudzoziemcom (tys.)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908918"/>
              </p:ext>
            </p:extLst>
          </p:nvPr>
        </p:nvGraphicFramePr>
        <p:xfrm>
          <a:off x="616449" y="1132114"/>
          <a:ext cx="11044717" cy="390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rostokąt 10"/>
          <p:cNvSpPr/>
          <p:nvPr/>
        </p:nvSpPr>
        <p:spPr>
          <a:xfrm>
            <a:off x="689656" y="5400695"/>
            <a:ext cx="9871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200" b="1" dirty="0">
                <a:solidFill>
                  <a:srgbClr val="C6D9F0">
                    <a:lumMod val="25000"/>
                  </a:srgbClr>
                </a:solidFill>
                <a:latin typeface="Calibri"/>
              </a:rPr>
              <a:t>* dotyczy oświadczeń, zarejestrowanych w powiatowych  urzędach pracy woj. pomorskiego, o  powierzeniu wykonywania pracy obywatelom Republiki Armenii, Republiki Białorusi, Republiki Mołdawii, Federacji Rosyjskiej, Gruzji i Ukrainy bez konieczności uzyskania zezwolenia na pracę.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8610600" y="5863145"/>
            <a:ext cx="34788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Źródło: Przegląd sytuacji w zakresie zatrudnienia cudzoziemców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934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12211" y="106916"/>
            <a:ext cx="11227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Oświadczenia o powierzeniu wykonywania pracy cudzoziemcom wpisane do ewidencji oświadczeń przez powiatowe urzędy pracy </a:t>
            </a:r>
            <a:r>
              <a:rPr lang="pl-PL" sz="2800" b="1">
                <a:solidFill>
                  <a:srgbClr val="002060"/>
                </a:solidFill>
              </a:rPr>
              <a:t>województwa </a:t>
            </a:r>
            <a:r>
              <a:rPr lang="pl-PL" sz="2800" b="1" smtClean="0">
                <a:solidFill>
                  <a:srgbClr val="002060"/>
                </a:solidFill>
              </a:rPr>
              <a:t>pomorskiego w styczniu 2020 </a:t>
            </a:r>
            <a:r>
              <a:rPr lang="pl-PL" sz="2800" b="1" dirty="0">
                <a:solidFill>
                  <a:srgbClr val="002060"/>
                </a:solidFill>
              </a:rPr>
              <a:t>r.</a:t>
            </a:r>
          </a:p>
        </p:txBody>
      </p:sp>
      <p:sp>
        <p:nvSpPr>
          <p:cNvPr id="4" name="Prostokąt 3"/>
          <p:cNvSpPr/>
          <p:nvPr/>
        </p:nvSpPr>
        <p:spPr>
          <a:xfrm>
            <a:off x="8610600" y="5852338"/>
            <a:ext cx="34788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pl-PL" sz="10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Źródło: Przegląd sytuacji w zakresie zatrudnienia cudzoziemców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  <p:pic>
        <p:nvPicPr>
          <p:cNvPr id="7" name="Symbol zastępczy zawartości 5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2" t="43957" r="11332" b="39596"/>
          <a:stretch/>
        </p:blipFill>
        <p:spPr bwMode="auto">
          <a:xfrm>
            <a:off x="7039778" y="3105672"/>
            <a:ext cx="1410160" cy="93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 b="9801"/>
          <a:stretch/>
        </p:blipFill>
        <p:spPr>
          <a:xfrm>
            <a:off x="1583589" y="1749726"/>
            <a:ext cx="7297387" cy="3968903"/>
          </a:xfrm>
        </p:spPr>
      </p:pic>
    </p:spTree>
    <p:extLst>
      <p:ext uri="{BB962C8B-B14F-4D97-AF65-F5344CB8AC3E}">
        <p14:creationId xmlns:p14="http://schemas.microsoft.com/office/powerpoint/2010/main" val="235379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064" y="600574"/>
            <a:ext cx="11330688" cy="720090"/>
          </a:xfrm>
        </p:spPr>
        <p:txBody>
          <a:bodyPr>
            <a:noAutofit/>
          </a:bodyPr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Liczba zezwoleń na pracę dla cudzoziemców spoza UE wydanych przez Wojewodę Pomorskiego (w tys.) 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197111"/>
              </p:ext>
            </p:extLst>
          </p:nvPr>
        </p:nvGraphicFramePr>
        <p:xfrm>
          <a:off x="682636" y="1320664"/>
          <a:ext cx="10973872" cy="474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5519936" y="5877284"/>
            <a:ext cx="651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0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Źródło: Sprawozdanie o wydawanych zezwoleniach na pracę cudzoziemców w RP </a:t>
            </a:r>
            <a:r>
              <a:rPr lang="pl-PL" sz="1000" kern="0">
                <a:solidFill>
                  <a:schemeClr val="accent1">
                    <a:lumMod val="75000"/>
                  </a:schemeClr>
                </a:solidFill>
                <a:latin typeface="Calibri"/>
              </a:rPr>
              <a:t>– MRPiPS-04</a:t>
            </a:r>
            <a:r>
              <a:rPr lang="pl-PL" sz="10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31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913ABF7-6DA5-40AD-B0BF-D24F5989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5009" y="1640651"/>
            <a:ext cx="5504525" cy="412894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B1EAF1B-15C6-41C3-9DF0-1ED2ED2D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D89665A3-1916-438F-9010-AB8D51DD34CA}"/>
              </a:ext>
            </a:extLst>
          </p:cNvPr>
          <p:cNvSpPr txBox="1"/>
          <p:nvPr/>
        </p:nvSpPr>
        <p:spPr>
          <a:xfrm>
            <a:off x="4825699" y="1362571"/>
            <a:ext cx="114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128 tys.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xmlns="" id="{E6BD91B5-0CFB-4879-A73D-318D0C8C0DE8}"/>
              </a:ext>
            </a:extLst>
          </p:cNvPr>
          <p:cNvCxnSpPr>
            <a:cxnSpLocks/>
          </p:cNvCxnSpPr>
          <p:nvPr/>
        </p:nvCxnSpPr>
        <p:spPr>
          <a:xfrm>
            <a:off x="5168442" y="1731903"/>
            <a:ext cx="0" cy="28330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>
            <a:extLst>
              <a:ext uri="{FF2B5EF4-FFF2-40B4-BE49-F238E27FC236}">
                <a16:creationId xmlns:a16="http://schemas.microsoft.com/office/drawing/2014/main" xmlns="" id="{973738FF-E2D3-494B-8A4F-4CAEC6EA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00" y="329391"/>
            <a:ext cx="10814059" cy="574494"/>
          </a:xfrm>
        </p:spPr>
        <p:txBody>
          <a:bodyPr/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Udział w kształceniu ustawicznym osób w wieku 25 - 64 lata w 2018 r. według województw (w %) 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xmlns="" id="{7B48DB8F-6A76-42FB-8AD6-1B93D78A2E05}"/>
              </a:ext>
            </a:extLst>
          </p:cNvPr>
          <p:cNvCxnSpPr>
            <a:cxnSpLocks/>
          </p:cNvCxnSpPr>
          <p:nvPr/>
        </p:nvCxnSpPr>
        <p:spPr>
          <a:xfrm>
            <a:off x="8039951" y="2353278"/>
            <a:ext cx="0" cy="283300"/>
          </a:xfrm>
          <a:prstGeom prst="straightConnector1">
            <a:avLst/>
          </a:prstGeom>
          <a:ln w="28575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96235A3D-5F95-4B19-8C51-DEE8CAE5250E}"/>
              </a:ext>
            </a:extLst>
          </p:cNvPr>
          <p:cNvSpPr txBox="1"/>
          <p:nvPr/>
        </p:nvSpPr>
        <p:spPr>
          <a:xfrm>
            <a:off x="7617381" y="1983530"/>
            <a:ext cx="114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1 735 tys.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D247740E-386C-4259-8974-C9532C90046E}"/>
              </a:ext>
            </a:extLst>
          </p:cNvPr>
          <p:cNvSpPr/>
          <p:nvPr/>
        </p:nvSpPr>
        <p:spPr>
          <a:xfrm>
            <a:off x="10085781" y="5939874"/>
            <a:ext cx="18948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000" i="1" dirty="0">
                <a:solidFill>
                  <a:srgbClr val="0F3277"/>
                </a:solidFill>
                <a:latin typeface="+mn-lt"/>
              </a:rPr>
              <a:t>Źródło: EUROSTAT</a:t>
            </a:r>
          </a:p>
        </p:txBody>
      </p:sp>
    </p:spTree>
    <p:extLst>
      <p:ext uri="{BB962C8B-B14F-4D97-AF65-F5344CB8AC3E}">
        <p14:creationId xmlns:p14="http://schemas.microsoft.com/office/powerpoint/2010/main" val="2767777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52BE5D4-4ABB-4750-BC43-CADE268B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5" y="309405"/>
            <a:ext cx="10823367" cy="1044574"/>
          </a:xfrm>
        </p:spPr>
        <p:txBody>
          <a:bodyPr/>
          <a:lstStyle/>
          <a:p>
            <a:pPr eaLnBrk="0" hangingPunct="0"/>
            <a:r>
              <a:rPr lang="pl-PL" sz="280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Wyzwania regionalnej polityki rynku pracy województwa pomorskiego </a:t>
            </a:r>
            <a:endParaRPr lang="pl-PL" sz="2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F9AD334-F749-44A1-993A-1996044FD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37" y="1938754"/>
            <a:ext cx="11343992" cy="325924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l-PL" sz="3200" b="1" smtClean="0">
                <a:solidFill>
                  <a:srgbClr val="C00000"/>
                </a:solidFill>
              </a:rPr>
              <a:t>I.</a:t>
            </a:r>
            <a:r>
              <a:rPr lang="pl-PL" sz="3200" b="1" smtClean="0">
                <a:solidFill>
                  <a:schemeClr val="accent1">
                    <a:lumMod val="50000"/>
                  </a:schemeClr>
                </a:solidFill>
              </a:rPr>
              <a:t> Mobilność i aktywizacja zawodowa - inicjowanie i promowanie</a:t>
            </a:r>
          </a:p>
          <a:p>
            <a:pPr marL="0" indent="0">
              <a:spcBef>
                <a:spcPts val="1200"/>
              </a:spcBef>
              <a:buNone/>
            </a:pPr>
            <a:endParaRPr lang="pl-PL" sz="3200" b="1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pl-PL" sz="3200" b="1">
                <a:solidFill>
                  <a:srgbClr val="C00000"/>
                </a:solidFill>
              </a:rPr>
              <a:t>II.</a:t>
            </a:r>
            <a:r>
              <a:rPr lang="pl-PL" sz="3200" b="1" smtClean="0">
                <a:solidFill>
                  <a:schemeClr val="accent1">
                    <a:lumMod val="50000"/>
                  </a:schemeClr>
                </a:solidFill>
              </a:rPr>
              <a:t> Kompetencje przyszłości – wspieranie i rozwój</a:t>
            </a:r>
          </a:p>
          <a:p>
            <a:pPr marL="0" indent="0">
              <a:spcBef>
                <a:spcPts val="1200"/>
              </a:spcBef>
              <a:buNone/>
            </a:pPr>
            <a:endParaRPr lang="pl-PL" sz="3200" b="1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pl-PL" sz="3200" b="1">
                <a:solidFill>
                  <a:srgbClr val="C00000"/>
                </a:solidFill>
              </a:rPr>
              <a:t>III.</a:t>
            </a:r>
            <a:r>
              <a:rPr lang="pl-PL" sz="3200" b="1" smtClean="0">
                <a:solidFill>
                  <a:schemeClr val="accent1">
                    <a:lumMod val="50000"/>
                  </a:schemeClr>
                </a:solidFill>
              </a:rPr>
              <a:t> Partnerstwo instytucji runku pracy –dialog i współpraca </a:t>
            </a:r>
          </a:p>
          <a:p>
            <a:pPr marL="0" indent="0">
              <a:spcBef>
                <a:spcPts val="1200"/>
              </a:spcBef>
              <a:buNone/>
            </a:pPr>
            <a:endParaRPr lang="pl-P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6754A9E2-4317-4C26-B871-147ACD99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776220" y="1061591"/>
            <a:ext cx="2008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b="1">
                <a:solidFill>
                  <a:srgbClr val="C00000"/>
                </a:solidFill>
              </a:rPr>
              <a:t>RPDZ 2020</a:t>
            </a:r>
            <a:endParaRPr lang="pl-PL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74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tytuł 8">
            <a:extLst>
              <a:ext uri="{FF2B5EF4-FFF2-40B4-BE49-F238E27FC236}">
                <a16:creationId xmlns="" xmlns:a16="http://schemas.microsoft.com/office/drawing/2014/main" id="{AA915576-9E95-4526-9DDE-167338BCFEC2}"/>
              </a:ext>
            </a:extLst>
          </p:cNvPr>
          <p:cNvSpPr txBox="1">
            <a:spLocks/>
          </p:cNvSpPr>
          <p:nvPr/>
        </p:nvSpPr>
        <p:spPr bwMode="auto">
          <a:xfrm>
            <a:off x="7459011" y="5436480"/>
            <a:ext cx="3943452" cy="45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pl-P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81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12624" y="282410"/>
            <a:ext cx="12034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Przeciętne zatrudnienie w sektorze przedsiębiorstw  w województwie </a:t>
            </a:r>
            <a:r>
              <a:rPr lang="pl-PL" sz="2800" b="1">
                <a:solidFill>
                  <a:srgbClr val="002060"/>
                </a:solidFill>
              </a:rPr>
              <a:t>pomorskim </a:t>
            </a:r>
            <a:r>
              <a:rPr lang="pl-PL" sz="2800" b="1" smtClean="0">
                <a:solidFill>
                  <a:srgbClr val="002060"/>
                </a:solidFill>
              </a:rPr>
              <a:t>styczeń</a:t>
            </a:r>
            <a:r>
              <a:rPr lang="pl-PL" sz="2800" b="1" smtClean="0">
                <a:solidFill>
                  <a:srgbClr val="002060"/>
                </a:solidFill>
              </a:rPr>
              <a:t> 2015/styczeń 2020</a:t>
            </a:r>
            <a:endParaRPr lang="pl-PL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669820"/>
              </p:ext>
            </p:extLst>
          </p:nvPr>
        </p:nvGraphicFramePr>
        <p:xfrm>
          <a:off x="201855" y="1270805"/>
          <a:ext cx="11569231" cy="464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9C2F0069-CB1C-4A8A-B013-903681562F38}"/>
              </a:ext>
            </a:extLst>
          </p:cNvPr>
          <p:cNvSpPr/>
          <p:nvPr/>
        </p:nvSpPr>
        <p:spPr>
          <a:xfrm>
            <a:off x="11361323" y="5912392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000" i="1" dirty="0">
                <a:solidFill>
                  <a:srgbClr val="1E4B7D"/>
                </a:solidFill>
              </a:rPr>
              <a:t>Źródło: GUS.</a:t>
            </a:r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B92F177F-771B-4F8F-90CE-34EB48EF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381329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13858-5248-49D3-8D8B-0619AC042796}" type="slidenum"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79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="" xmlns:a16="http://schemas.microsoft.com/office/drawing/2014/main" id="{D062AC69-882F-4971-A13F-2C5AFB1AA9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903763"/>
              </p:ext>
            </p:extLst>
          </p:nvPr>
        </p:nvGraphicFramePr>
        <p:xfrm>
          <a:off x="624331" y="1251942"/>
          <a:ext cx="10943335" cy="403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472966" y="381414"/>
            <a:ext cx="11719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Wolne miejsca pracy i miejsca aktywizacji zawodowej zgłoszone do powiatowych urzędów pracy województwa pomorskiego w </a:t>
            </a:r>
            <a:r>
              <a:rPr lang="pl-PL" sz="2800" b="1">
                <a:solidFill>
                  <a:srgbClr val="002060"/>
                </a:solidFill>
              </a:rPr>
              <a:t>latach </a:t>
            </a:r>
            <a:r>
              <a:rPr lang="pl-PL" sz="2800" b="1" smtClean="0">
                <a:solidFill>
                  <a:srgbClr val="002060"/>
                </a:solidFill>
              </a:rPr>
              <a:t>2015 </a:t>
            </a:r>
            <a:r>
              <a:rPr lang="pl-PL" sz="2800" b="1">
                <a:solidFill>
                  <a:srgbClr val="002060"/>
                </a:solidFill>
              </a:rPr>
              <a:t>-</a:t>
            </a:r>
            <a:r>
              <a:rPr lang="pl-PL" sz="2800" b="1" smtClean="0">
                <a:solidFill>
                  <a:srgbClr val="002060"/>
                </a:solidFill>
              </a:rPr>
              <a:t>2020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9562754" y="5900268"/>
            <a:ext cx="26613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solidFill>
                  <a:srgbClr val="1E4B7D"/>
                </a:solidFill>
              </a:rPr>
              <a:t>Źródło: Sprawozdanie o rynku </a:t>
            </a:r>
            <a:r>
              <a:rPr lang="pl-PL" sz="1000" i="1">
                <a:solidFill>
                  <a:srgbClr val="1E4B7D"/>
                </a:solidFill>
              </a:rPr>
              <a:t>pracy </a:t>
            </a:r>
            <a:r>
              <a:rPr lang="pl-PL" sz="1000" i="1" smtClean="0">
                <a:solidFill>
                  <a:srgbClr val="1E4B7D"/>
                </a:solidFill>
              </a:rPr>
              <a:t>MRPiPS-01.</a:t>
            </a:r>
            <a:endParaRPr lang="pl-PL" sz="1000" i="1" dirty="0">
              <a:solidFill>
                <a:srgbClr val="1E4B7D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5E4-5D64-4855-8CA2-EE491972C099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54046" y="5305019"/>
            <a:ext cx="1138038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spcBef>
                <a:spcPts val="400"/>
              </a:spcBef>
              <a:spcAft>
                <a:spcPts val="0"/>
              </a:spcAft>
            </a:pPr>
            <a:r>
              <a:rPr lang="pl-PL" sz="1400" b="1">
                <a:solidFill>
                  <a:srgbClr val="002060"/>
                </a:solidFill>
              </a:rPr>
              <a:t>Wolne miejsca pracy i miejsca aktywizacji zawodowej </a:t>
            </a:r>
            <a:r>
              <a:rPr lang="pl-PL" sz="1400">
                <a:solidFill>
                  <a:srgbClr val="002060"/>
                </a:solidFill>
              </a:rPr>
              <a:t>- jest to suma  zgłoszonych do powiatowych urzędów pracy przez pracodawców wolnych miejsc zatrudnienia lub innej pracy zarobkowej oraz miejsc aktywizacji zawodowej (m. in. stażu, przygotowania zawodowego dorosłych, prac społecznie użytecznych).</a:t>
            </a:r>
            <a:endParaRPr lang="pl-PL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9487" y="469450"/>
            <a:ext cx="5168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</a:rPr>
              <a:t>Wolne miejsca pracy i miejsca aktywizacji zawodowej zgłoszone do powiatowych urzędów </a:t>
            </a:r>
            <a:r>
              <a:rPr lang="pl-PL" sz="2000" b="1">
                <a:solidFill>
                  <a:srgbClr val="002060"/>
                </a:solidFill>
              </a:rPr>
              <a:t>pracy </a:t>
            </a:r>
            <a:r>
              <a:rPr lang="pl-PL" sz="2000" b="1" smtClean="0">
                <a:solidFill>
                  <a:srgbClr val="002060"/>
                </a:solidFill>
              </a:rPr>
              <a:t>w styczniu 2020 </a:t>
            </a:r>
            <a:r>
              <a:rPr lang="pl-PL" sz="2000" b="1" dirty="0">
                <a:solidFill>
                  <a:srgbClr val="002060"/>
                </a:solidFill>
              </a:rPr>
              <a:t>r.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5E4-5D64-4855-8CA2-EE491972C0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Symbol zastępczy zawartości 4">
            <a:extLst>
              <a:ext uri="{FF2B5EF4-FFF2-40B4-BE49-F238E27FC236}">
                <a16:creationId xmlns="" xmlns:a16="http://schemas.microsoft.com/office/drawing/2014/main" id="{BDB2556D-8F98-4A08-95CB-57C0F17F81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589599"/>
              </p:ext>
            </p:extLst>
          </p:nvPr>
        </p:nvGraphicFramePr>
        <p:xfrm>
          <a:off x="6324590" y="1061157"/>
          <a:ext cx="4751239" cy="4823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ytuł 2">
            <a:extLst>
              <a:ext uri="{FF2B5EF4-FFF2-40B4-BE49-F238E27FC236}">
                <a16:creationId xmlns="" xmlns:a16="http://schemas.microsoft.com/office/drawing/2014/main" id="{4C5EA227-D106-4F6F-9526-C9FC8508F788}"/>
              </a:ext>
            </a:extLst>
          </p:cNvPr>
          <p:cNvSpPr txBox="1">
            <a:spLocks/>
          </p:cNvSpPr>
          <p:nvPr/>
        </p:nvSpPr>
        <p:spPr>
          <a:xfrm>
            <a:off x="6974213" y="603902"/>
            <a:ext cx="4518548" cy="746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263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Zmiana liczby wolnych miejsc </a:t>
            </a:r>
            <a:r>
              <a:rPr lang="pl-PL" sz="20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pracy </a:t>
            </a:r>
            <a:r>
              <a:rPr lang="pl-PL" sz="200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 styczeń 2020/ styczeń 2015 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r. [%]</a:t>
            </a:r>
            <a:b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pl-PL" sz="20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530694" y="5884439"/>
            <a:ext cx="26613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>
                <a:solidFill>
                  <a:srgbClr val="1E4B7D"/>
                </a:solidFill>
              </a:rPr>
              <a:t>Źródło: Sprawozdanie o rynku pracy MRPiPS-01.</a:t>
            </a:r>
            <a:endParaRPr lang="pl-PL" sz="1000" i="1" dirty="0">
              <a:solidFill>
                <a:srgbClr val="1E4B7D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1485114"/>
            <a:ext cx="6008325" cy="421882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592366" y="5240191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>
                <a:solidFill>
                  <a:schemeClr val="accent1">
                    <a:lumMod val="50000"/>
                  </a:schemeClr>
                </a:solidFill>
              </a:rPr>
              <a:t>Województwo: 8 368</a:t>
            </a:r>
            <a:endParaRPr lang="pl-PL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5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6628"/>
            <a:ext cx="11530179" cy="1044574"/>
          </a:xfrm>
        </p:spPr>
        <p:txBody>
          <a:bodyPr/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Przeciętne miesięczne wynagrodzenie brutto w województwie pomorskim (w zł)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818067"/>
              </p:ext>
            </p:extLst>
          </p:nvPr>
        </p:nvGraphicFramePr>
        <p:xfrm>
          <a:off x="533060" y="1302396"/>
          <a:ext cx="11122911" cy="387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1353800" y="5866349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000" i="1">
                <a:solidFill>
                  <a:srgbClr val="1E4B7D"/>
                </a:solidFill>
              </a:rPr>
              <a:t>Źródło: GUS.</a:t>
            </a:r>
            <a:endParaRPr lang="pl-PL" sz="1000" i="1" dirty="0">
              <a:solidFill>
                <a:srgbClr val="1E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0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8F76D99B-0CB1-465E-8453-440DB4EB2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49" y="1495769"/>
            <a:ext cx="9313082" cy="31288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26143E9B-D672-466E-8E23-705C0E297C9B}"/>
              </a:ext>
            </a:extLst>
          </p:cNvPr>
          <p:cNvSpPr/>
          <p:nvPr/>
        </p:nvSpPr>
        <p:spPr>
          <a:xfrm>
            <a:off x="718006" y="445455"/>
            <a:ext cx="11339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Ruch naturalny ludności w województwie pomorskim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1756DB05-102F-4AE7-B6AF-076147145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330" y="2596896"/>
            <a:ext cx="2312778" cy="1893587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="" xmlns:a16="http://schemas.microsoft.com/office/drawing/2014/main" id="{DC66B051-DE38-475E-962F-99C82E5ACF1D}"/>
              </a:ext>
            </a:extLst>
          </p:cNvPr>
          <p:cNvSpPr/>
          <p:nvPr/>
        </p:nvSpPr>
        <p:spPr>
          <a:xfrm>
            <a:off x="7772199" y="5872483"/>
            <a:ext cx="44198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000" i="1" dirty="0">
                <a:solidFill>
                  <a:srgbClr val="1E4B7D"/>
                </a:solidFill>
              </a:rPr>
              <a:t>Źródło: Województwo pomorskie w liczbach 2019, Urząd Statystyczny w Gdańsku.</a:t>
            </a:r>
            <a:endParaRPr lang="pl-PL" i="1" dirty="0">
              <a:solidFill>
                <a:srgbClr val="1E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9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31575" y="244421"/>
            <a:ext cx="11022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Ludność wg ekonomicznych grup wieku w województwie pomorskim w latach 2018 -2050</a:t>
            </a:r>
          </a:p>
        </p:txBody>
      </p:sp>
      <p:sp>
        <p:nvSpPr>
          <p:cNvPr id="6" name="Prostokąt 5"/>
          <p:cNvSpPr/>
          <p:nvPr/>
        </p:nvSpPr>
        <p:spPr>
          <a:xfrm>
            <a:off x="11061562" y="5955394"/>
            <a:ext cx="11304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000" i="1" dirty="0">
                <a:solidFill>
                  <a:srgbClr val="1E4B7D"/>
                </a:solidFill>
                <a:latin typeface="Calibri" panose="020F0502020204030204"/>
              </a:rPr>
              <a:t>Źródło: </a:t>
            </a:r>
            <a:r>
              <a:rPr lang="pl-PL" sz="1000" i="1">
                <a:solidFill>
                  <a:srgbClr val="1E4B7D"/>
                </a:solidFill>
                <a:latin typeface="Calibri" panose="020F0502020204030204"/>
              </a:rPr>
              <a:t>Dane GUS.</a:t>
            </a:r>
            <a:endParaRPr lang="pl-PL" i="1" dirty="0">
              <a:solidFill>
                <a:srgbClr val="1E4B7D"/>
              </a:solidFill>
              <a:latin typeface="Calibri" panose="020F0502020204030204"/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863362"/>
              </p:ext>
            </p:extLst>
          </p:nvPr>
        </p:nvGraphicFramePr>
        <p:xfrm>
          <a:off x="0" y="975954"/>
          <a:ext cx="11712072" cy="480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6227676" y="3524692"/>
            <a:ext cx="936104" cy="30777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pl-PL" sz="1400" b="1">
                <a:solidFill>
                  <a:srgbClr val="C00000"/>
                </a:solidFill>
              </a:rPr>
              <a:t>-52,9 </a:t>
            </a:r>
            <a:r>
              <a:rPr lang="pl-PL" sz="1400" b="1" dirty="0">
                <a:solidFill>
                  <a:srgbClr val="C00000"/>
                </a:solidFill>
              </a:rPr>
              <a:t>tys.</a:t>
            </a:r>
          </a:p>
        </p:txBody>
      </p:sp>
      <p:sp>
        <p:nvSpPr>
          <p:cNvPr id="11" name="pole tekstowe 3"/>
          <p:cNvSpPr txBox="1"/>
          <p:nvPr/>
        </p:nvSpPr>
        <p:spPr>
          <a:xfrm>
            <a:off x="6266961" y="1800478"/>
            <a:ext cx="965099" cy="30777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400" b="1">
                <a:solidFill>
                  <a:srgbClr val="C00000"/>
                </a:solidFill>
              </a:rPr>
              <a:t>-19,5 </a:t>
            </a:r>
            <a:r>
              <a:rPr lang="pl-PL" sz="1400" b="1" dirty="0">
                <a:solidFill>
                  <a:srgbClr val="C00000"/>
                </a:solidFill>
              </a:rPr>
              <a:t>tys.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273153" y="3524690"/>
            <a:ext cx="945023" cy="33855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pl-PL" sz="1400" b="1">
                <a:solidFill>
                  <a:srgbClr val="C00000"/>
                </a:solidFill>
              </a:rPr>
              <a:t>-12,3 </a:t>
            </a:r>
            <a:r>
              <a:rPr lang="pl-PL" sz="1400" b="1" dirty="0">
                <a:solidFill>
                  <a:srgbClr val="C00000"/>
                </a:solidFill>
              </a:rPr>
              <a:t>tys</a:t>
            </a:r>
            <a:r>
              <a:rPr lang="pl-PL" sz="16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3" name="pole tekstowe 3"/>
          <p:cNvSpPr txBox="1"/>
          <p:nvPr/>
        </p:nvSpPr>
        <p:spPr>
          <a:xfrm>
            <a:off x="4272966" y="1800483"/>
            <a:ext cx="953940" cy="30777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400" b="1">
                <a:solidFill>
                  <a:srgbClr val="C00000"/>
                </a:solidFill>
              </a:rPr>
              <a:t>-13,5 </a:t>
            </a:r>
            <a:r>
              <a:rPr lang="pl-PL" sz="1400" b="1" dirty="0">
                <a:solidFill>
                  <a:srgbClr val="C00000"/>
                </a:solidFill>
              </a:rPr>
              <a:t>tys.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7621836" y="1057906"/>
            <a:ext cx="1593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400" b="1" i="1">
                <a:solidFill>
                  <a:prstClr val="black">
                    <a:lumMod val="50000"/>
                  </a:prstClr>
                </a:solidFill>
                <a:latin typeface="Calibri" panose="020F0502020204030204"/>
              </a:rPr>
              <a:t>Zmiana 2050/2018</a:t>
            </a:r>
            <a:endParaRPr lang="pl-PL" sz="1400" b="1" i="1" dirty="0">
              <a:solidFill>
                <a:prstClr val="black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5E4-5D64-4855-8CA2-EE491972C0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1051040" y="5876525"/>
            <a:ext cx="11304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000" i="1" dirty="0">
                <a:solidFill>
                  <a:srgbClr val="1E4B7D"/>
                </a:solidFill>
              </a:rPr>
              <a:t>Źródło: Dane GUS.</a:t>
            </a:r>
            <a:endParaRPr lang="pl-PL" i="1" dirty="0">
              <a:solidFill>
                <a:srgbClr val="1E4B7D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5036" y="437349"/>
            <a:ext cx="10704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b="1" dirty="0">
                <a:solidFill>
                  <a:srgbClr val="1E4B7D"/>
                </a:solidFill>
                <a:latin typeface="Calibri Light" panose="020F0302020204030204"/>
              </a:rPr>
              <a:t>Współczynnik </a:t>
            </a:r>
            <a:r>
              <a:rPr lang="pl-PL" sz="2000" b="1">
                <a:solidFill>
                  <a:srgbClr val="1E4B7D"/>
                </a:solidFill>
                <a:latin typeface="Calibri Light" panose="020F0302020204030204"/>
              </a:rPr>
              <a:t>obciążenia demograficznego w województwie pomorskim</a:t>
            </a:r>
            <a:endParaRPr lang="pl-PL" sz="2000" b="1" dirty="0">
              <a:solidFill>
                <a:srgbClr val="1E4B7D"/>
              </a:solidFill>
              <a:latin typeface="Calibri Light" panose="020F0302020204030204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858-5248-49D3-8D8B-0619AC04279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64130" y="3642152"/>
            <a:ext cx="112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>
                <a:solidFill>
                  <a:schemeClr val="accent1">
                    <a:lumMod val="50000"/>
                  </a:schemeClr>
                </a:solidFill>
              </a:rPr>
              <a:t>65,8</a:t>
            </a:r>
            <a:endParaRPr lang="pl-P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61833" y="4052941"/>
            <a:ext cx="16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>
                <a:solidFill>
                  <a:schemeClr val="accent1">
                    <a:lumMod val="50000"/>
                  </a:schemeClr>
                </a:solidFill>
              </a:rPr>
              <a:t>72,4</a:t>
            </a:r>
            <a:endParaRPr lang="pl-P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947300" y="5002893"/>
            <a:ext cx="81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>
                <a:solidFill>
                  <a:schemeClr val="accent1">
                    <a:lumMod val="50000"/>
                  </a:schemeClr>
                </a:solidFill>
              </a:rPr>
              <a:t>100</a:t>
            </a:r>
            <a:endParaRPr lang="pl-P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612980" y="5507193"/>
            <a:ext cx="11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>
                <a:solidFill>
                  <a:schemeClr val="accent1">
                    <a:lumMod val="50000"/>
                  </a:schemeClr>
                </a:solidFill>
              </a:rPr>
              <a:t>2018 r.</a:t>
            </a:r>
            <a:endParaRPr lang="pl-P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4366258" y="5454244"/>
            <a:ext cx="1776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smtClean="0">
                <a:solidFill>
                  <a:schemeClr val="accent1">
                    <a:lumMod val="50000"/>
                  </a:schemeClr>
                </a:solidFill>
              </a:rPr>
              <a:t>2025 r.  </a:t>
            </a:r>
          </a:p>
          <a:p>
            <a:pPr algn="ctr"/>
            <a:r>
              <a:rPr lang="pl-PL" sz="1600" smtClean="0">
                <a:solidFill>
                  <a:schemeClr val="accent1">
                    <a:lumMod val="50000"/>
                  </a:schemeClr>
                </a:solidFill>
              </a:rPr>
              <a:t>(prognoza)</a:t>
            </a:r>
            <a:endParaRPr lang="pl-PL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7807644" y="5492399"/>
            <a:ext cx="120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smtClean="0">
                <a:solidFill>
                  <a:schemeClr val="accent1">
                    <a:lumMod val="50000"/>
                  </a:schemeClr>
                </a:solidFill>
              </a:rPr>
              <a:t>2050 r. (prognoza)</a:t>
            </a:r>
            <a:endParaRPr lang="pl-PL" sz="16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25830" t="26480" r="62525" b="23621"/>
          <a:stretch/>
        </p:blipFill>
        <p:spPr>
          <a:xfrm>
            <a:off x="1351152" y="1009933"/>
            <a:ext cx="1610435" cy="4312693"/>
          </a:xfrm>
          <a:prstGeom prst="rect">
            <a:avLst/>
          </a:prstGeom>
        </p:spPr>
      </p:pic>
      <p:sp>
        <p:nvSpPr>
          <p:cNvPr id="34" name="Prostokąt zaokrąglony 33"/>
          <p:cNvSpPr/>
          <p:nvPr/>
        </p:nvSpPr>
        <p:spPr>
          <a:xfrm>
            <a:off x="550024" y="3667709"/>
            <a:ext cx="758884" cy="31821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ole tekstowe 34"/>
          <p:cNvSpPr txBox="1"/>
          <p:nvPr/>
        </p:nvSpPr>
        <p:spPr>
          <a:xfrm>
            <a:off x="9485434" y="3893496"/>
            <a:ext cx="2340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>
                <a:solidFill>
                  <a:schemeClr val="accent1">
                    <a:lumMod val="50000"/>
                  </a:schemeClr>
                </a:solidFill>
              </a:rPr>
              <a:t>Ludność w wieku nieprodukcyjnym na 100 osób w wieku produkcyjnym </a:t>
            </a:r>
            <a:endParaRPr lang="pl-P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Prostokąt zaokrąglony 35"/>
          <p:cNvSpPr/>
          <p:nvPr/>
        </p:nvSpPr>
        <p:spPr>
          <a:xfrm>
            <a:off x="9533081" y="3667710"/>
            <a:ext cx="2292823" cy="161685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8" name="Obraz 3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2F2F3"/>
              </a:clrFrom>
              <a:clrTo>
                <a:srgbClr val="F2F2F3">
                  <a:alpha val="0"/>
                </a:srgbClr>
              </a:clrTo>
            </a:clrChange>
          </a:blip>
          <a:srcRect l="42431" t="27033" r="45924" b="21841"/>
          <a:stretch/>
        </p:blipFill>
        <p:spPr>
          <a:xfrm>
            <a:off x="4462817" y="1009933"/>
            <a:ext cx="1610437" cy="4418753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3F3F4"/>
              </a:clrFrom>
              <a:clrTo>
                <a:srgbClr val="F3F3F4">
                  <a:alpha val="0"/>
                </a:srgbClr>
              </a:clrTo>
            </a:clrChange>
          </a:blip>
          <a:srcRect l="58990" t="26954" r="29463" b="22631"/>
          <a:stretch/>
        </p:blipFill>
        <p:spPr>
          <a:xfrm>
            <a:off x="7601803" y="1050878"/>
            <a:ext cx="1596788" cy="4357280"/>
          </a:xfrm>
          <a:prstGeom prst="rect">
            <a:avLst/>
          </a:prstGeom>
        </p:spPr>
      </p:pic>
      <p:sp>
        <p:nvSpPr>
          <p:cNvPr id="41" name="Prostokąt zaokrąglony 40"/>
          <p:cNvSpPr/>
          <p:nvPr/>
        </p:nvSpPr>
        <p:spPr>
          <a:xfrm>
            <a:off x="3689974" y="4078676"/>
            <a:ext cx="758884" cy="31821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 zaokrąglony 41"/>
          <p:cNvSpPr/>
          <p:nvPr/>
        </p:nvSpPr>
        <p:spPr>
          <a:xfrm>
            <a:off x="6819421" y="5028450"/>
            <a:ext cx="758884" cy="31821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Strzałka w dół 44"/>
          <p:cNvSpPr/>
          <p:nvPr/>
        </p:nvSpPr>
        <p:spPr>
          <a:xfrm>
            <a:off x="3448774" y="3985927"/>
            <a:ext cx="139997" cy="42623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Strzałka w dół 46"/>
          <p:cNvSpPr/>
          <p:nvPr/>
        </p:nvSpPr>
        <p:spPr>
          <a:xfrm>
            <a:off x="6595626" y="4436211"/>
            <a:ext cx="129647" cy="90017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ole tekstowe 49"/>
          <p:cNvSpPr txBox="1"/>
          <p:nvPr/>
        </p:nvSpPr>
        <p:spPr>
          <a:xfrm>
            <a:off x="6301947" y="4078676"/>
            <a:ext cx="121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>
                <a:solidFill>
                  <a:srgbClr val="C00000"/>
                </a:solidFill>
              </a:rPr>
              <a:t>+27,6</a:t>
            </a:r>
            <a:endParaRPr lang="pl-PL">
              <a:solidFill>
                <a:srgbClr val="C00000"/>
              </a:solidFill>
            </a:endParaRPr>
          </a:p>
        </p:txBody>
      </p:sp>
      <p:sp>
        <p:nvSpPr>
          <p:cNvPr id="54" name="pole tekstowe 53"/>
          <p:cNvSpPr txBox="1"/>
          <p:nvPr/>
        </p:nvSpPr>
        <p:spPr>
          <a:xfrm>
            <a:off x="3190280" y="3642152"/>
            <a:ext cx="104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>
                <a:solidFill>
                  <a:srgbClr val="C00000"/>
                </a:solidFill>
              </a:rPr>
              <a:t>+6,6</a:t>
            </a:r>
            <a:endParaRPr lang="pl-PL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0.xml><?xml version="1.0" encoding="utf-8"?>
<a:theme xmlns:a="http://schemas.openxmlformats.org/drawingml/2006/main" name="22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1.xml><?xml version="1.0" encoding="utf-8"?>
<a:theme xmlns:a="http://schemas.openxmlformats.org/drawingml/2006/main" name="28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2.xml><?xml version="1.0" encoding="utf-8"?>
<a:theme xmlns:a="http://schemas.openxmlformats.org/drawingml/2006/main" name="2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3.xml><?xml version="1.0" encoding="utf-8"?>
<a:theme xmlns:a="http://schemas.openxmlformats.org/drawingml/2006/main" name="29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4.xml><?xml version="1.0" encoding="utf-8"?>
<a:theme xmlns:a="http://schemas.openxmlformats.org/drawingml/2006/main" name="3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5.xml><?xml version="1.0" encoding="utf-8"?>
<a:theme xmlns:a="http://schemas.openxmlformats.org/drawingml/2006/main" name="24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6.xml><?xml version="1.0" encoding="utf-8"?>
<a:theme xmlns:a="http://schemas.openxmlformats.org/drawingml/2006/main" name="25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7.xml><?xml version="1.0" encoding="utf-8"?>
<a:theme xmlns:a="http://schemas.openxmlformats.org/drawingml/2006/main" name="4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8.xml><?xml version="1.0" encoding="utf-8"?>
<a:theme xmlns:a="http://schemas.openxmlformats.org/drawingml/2006/main" name="17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9.xml><?xml version="1.0" encoding="utf-8"?>
<a:theme xmlns:a="http://schemas.openxmlformats.org/drawingml/2006/main" name="1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2.xml><?xml version="1.0" encoding="utf-8"?>
<a:theme xmlns:a="http://schemas.openxmlformats.org/drawingml/2006/main" name="5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2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4.xml><?xml version="1.0" encoding="utf-8"?>
<a:theme xmlns:a="http://schemas.openxmlformats.org/drawingml/2006/main" name="13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5.xml><?xml version="1.0" encoding="utf-8"?>
<a:theme xmlns:a="http://schemas.openxmlformats.org/drawingml/2006/main" name="14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6.xml><?xml version="1.0" encoding="utf-8"?>
<a:theme xmlns:a="http://schemas.openxmlformats.org/drawingml/2006/main" name="15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7.xml><?xml version="1.0" encoding="utf-8"?>
<a:theme xmlns:a="http://schemas.openxmlformats.org/drawingml/2006/main" name="19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8.xml><?xml version="1.0" encoding="utf-8"?>
<a:theme xmlns:a="http://schemas.openxmlformats.org/drawingml/2006/main" name="20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9.xml><?xml version="1.0" encoding="utf-8"?>
<a:theme xmlns:a="http://schemas.openxmlformats.org/drawingml/2006/main" name="21_WUP slajdy podstawowe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Motyw pakietu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WUP">
    <a:dk1>
      <a:srgbClr val="1F497D"/>
    </a:dk1>
    <a:lt1>
      <a:srgbClr val="FFFFFF"/>
    </a:lt1>
    <a:dk2>
      <a:srgbClr val="1F497D"/>
    </a:dk2>
    <a:lt2>
      <a:srgbClr val="FFFFFF"/>
    </a:lt2>
    <a:accent1>
      <a:srgbClr val="C6D9F0"/>
    </a:accent1>
    <a:accent2>
      <a:srgbClr val="8DB3E2"/>
    </a:accent2>
    <a:accent3>
      <a:srgbClr val="FAC08F"/>
    </a:accent3>
    <a:accent4>
      <a:srgbClr val="548DD4"/>
    </a:accent4>
    <a:accent5>
      <a:srgbClr val="4BACC6"/>
    </a:accent5>
    <a:accent6>
      <a:srgbClr val="E36C09"/>
    </a:accent6>
    <a:hlink>
      <a:srgbClr val="A5A5A5"/>
    </a:hlink>
    <a:folHlink>
      <a:srgbClr val="7F7F7F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WUP">
    <a:dk1>
      <a:srgbClr val="1F497D"/>
    </a:dk1>
    <a:lt1>
      <a:srgbClr val="FFFFFF"/>
    </a:lt1>
    <a:dk2>
      <a:srgbClr val="1F497D"/>
    </a:dk2>
    <a:lt2>
      <a:srgbClr val="FFFFFF"/>
    </a:lt2>
    <a:accent1>
      <a:srgbClr val="C6D9F0"/>
    </a:accent1>
    <a:accent2>
      <a:srgbClr val="8DB3E2"/>
    </a:accent2>
    <a:accent3>
      <a:srgbClr val="FAC08F"/>
    </a:accent3>
    <a:accent4>
      <a:srgbClr val="548DD4"/>
    </a:accent4>
    <a:accent5>
      <a:srgbClr val="4BACC6"/>
    </a:accent5>
    <a:accent6>
      <a:srgbClr val="E36C09"/>
    </a:accent6>
    <a:hlink>
      <a:srgbClr val="A5A5A5"/>
    </a:hlink>
    <a:folHlink>
      <a:srgbClr val="7F7F7F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10413</TotalTime>
  <Words>1016</Words>
  <Application>Microsoft Office PowerPoint</Application>
  <PresentationFormat>Panoramiczny</PresentationFormat>
  <Paragraphs>239</Paragraphs>
  <Slides>27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19</vt:i4>
      </vt:variant>
      <vt:variant>
        <vt:lpstr>Tytuły slajdów</vt:lpstr>
      </vt:variant>
      <vt:variant>
        <vt:i4>27</vt:i4>
      </vt:variant>
    </vt:vector>
  </HeadingPairs>
  <TitlesOfParts>
    <vt:vector size="49" baseType="lpstr">
      <vt:lpstr>Arial</vt:lpstr>
      <vt:lpstr>Calibri</vt:lpstr>
      <vt:lpstr>Calibri Light</vt:lpstr>
      <vt:lpstr>WUP slajdy podstawowe</vt:lpstr>
      <vt:lpstr>5_WUP slajdy podstawowe</vt:lpstr>
      <vt:lpstr>12_WUP slajdy podstawowe</vt:lpstr>
      <vt:lpstr>13_WUP slajdy podstawowe</vt:lpstr>
      <vt:lpstr>14_WUP slajdy podstawowe</vt:lpstr>
      <vt:lpstr>15_WUP slajdy podstawowe</vt:lpstr>
      <vt:lpstr>19_WUP slajdy podstawowe</vt:lpstr>
      <vt:lpstr>20_WUP slajdy podstawowe</vt:lpstr>
      <vt:lpstr>21_WUP slajdy podstawowe</vt:lpstr>
      <vt:lpstr>22_WUP slajdy podstawowe</vt:lpstr>
      <vt:lpstr>28_WUP slajdy podstawowe</vt:lpstr>
      <vt:lpstr>2_WUP slajdy podstawowe</vt:lpstr>
      <vt:lpstr>29_WUP slajdy podstawowe</vt:lpstr>
      <vt:lpstr>3_WUP slajdy podstawowe</vt:lpstr>
      <vt:lpstr>24_WUP slajdy podstawowe</vt:lpstr>
      <vt:lpstr>25_WUP slajdy podstawowe</vt:lpstr>
      <vt:lpstr>4_WUP slajdy podstawowe</vt:lpstr>
      <vt:lpstr>17_WUP slajdy podstawowe</vt:lpstr>
      <vt:lpstr>1_WUP slajdy podstawowe</vt:lpstr>
      <vt:lpstr>Aktualna sytuacja na rynku pracy  w województwie pomorskim </vt:lpstr>
      <vt:lpstr>Prezentacja programu PowerPoint</vt:lpstr>
      <vt:lpstr>Prezentacja programu PowerPoint</vt:lpstr>
      <vt:lpstr>Prezentacja programu PowerPoint</vt:lpstr>
      <vt:lpstr>Prezentacja programu PowerPoint</vt:lpstr>
      <vt:lpstr>Przeciętne miesięczne wynagrodzenie brutto w województwie pomorskim (w zł)</vt:lpstr>
      <vt:lpstr>Prezentacja programu PowerPoint</vt:lpstr>
      <vt:lpstr>Prezentacja programu PowerPoint</vt:lpstr>
      <vt:lpstr>Prezentacja programu PowerPoint</vt:lpstr>
      <vt:lpstr>Udział osób w wieku poprodukcyjnym w ogóle ludności będzie zwiększał się                             we wszystkich powiatach województwa pomorskiego</vt:lpstr>
      <vt:lpstr>Prezentacja programu PowerPoint</vt:lpstr>
      <vt:lpstr>Wskaźnik zatrudnienia  ludności w wieku 20-64 lata (w %)</vt:lpstr>
      <vt:lpstr>w wieku 55 – 64 lata</vt:lpstr>
      <vt:lpstr>Prezentacja programu PowerPoint</vt:lpstr>
      <vt:lpstr>Stopa bezrobocia wg stanu na 31.01.2020 r.</vt:lpstr>
      <vt:lpstr>Zarejestrowani i wyłączeni z rejestru bezrobotni oraz przyczyny wyłączeń  z ewidencji bezrobotnych w styczniu 2020 r.</vt:lpstr>
      <vt:lpstr>Wybrane kategorie bezrobotnych (wg stanu na 31 stycznia) </vt:lpstr>
      <vt:lpstr>Prezentacja programu PowerPoint</vt:lpstr>
      <vt:lpstr>Bierni zawodowo, bezrobotni i pracujący w województwie pomorskim  w wieku 15 lat i więcej (wg BAEL) w III kwartale 2019 r.</vt:lpstr>
      <vt:lpstr>Przyczyny pozostawania poza rynkiem pracy</vt:lpstr>
      <vt:lpstr>Prezentacja programu PowerPoint</vt:lpstr>
      <vt:lpstr>Liczba oświadczeń* o powierzeniu wykonywania pracy cudzoziemcom (tys.)</vt:lpstr>
      <vt:lpstr>Prezentacja programu PowerPoint</vt:lpstr>
      <vt:lpstr>Liczba zezwoleń na pracę dla cudzoziemców spoza UE wydanych przez Wojewodę Pomorskiego (w tys.) </vt:lpstr>
      <vt:lpstr>Udział w kształceniu ustawicznym osób w wieku 25 - 64 lata w 2018 r. według województw (w %) </vt:lpstr>
      <vt:lpstr>Wyzwania regionalnej polityki rynku pracy województwa pomorskiego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Jarosław Szwarc</dc:creator>
  <cp:lastModifiedBy>Dorota Gabryelczyk</cp:lastModifiedBy>
  <cp:revision>750</cp:revision>
  <cp:lastPrinted>2020-02-28T11:39:53Z</cp:lastPrinted>
  <dcterms:created xsi:type="dcterms:W3CDTF">2018-09-18T08:57:47Z</dcterms:created>
  <dcterms:modified xsi:type="dcterms:W3CDTF">2020-02-28T13:59:11Z</dcterms:modified>
</cp:coreProperties>
</file>