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5" r:id="rId2"/>
    <p:sldId id="266" r:id="rId3"/>
    <p:sldId id="267" r:id="rId4"/>
    <p:sldId id="268" r:id="rId5"/>
    <p:sldId id="264" r:id="rId6"/>
  </p:sldIdLst>
  <p:sldSz cx="12192000" cy="6858000"/>
  <p:notesSz cx="9926638" cy="6797675"/>
  <p:defaultTextStyle>
    <a:defPPr>
      <a:defRPr lang="pl-P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4B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67" d="100"/>
          <a:sy n="67" d="100"/>
        </p:scale>
        <p:origin x="90" y="63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5563844399359861E-2"/>
          <c:y val="2.8078015040937977E-2"/>
          <c:w val="0.9219190660386325"/>
          <c:h val="0.7634897764529781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2.2862327384927787E-3"/>
                  <c:y val="7.998359181748961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Arkusz1!$B$2:$B$12</c:f>
              <c:strCache>
                <c:ptCount val="11"/>
                <c:pt idx="0">
                  <c:v>styczeń </c:v>
                </c:pt>
                <c:pt idx="1">
                  <c:v>luty </c:v>
                </c:pt>
                <c:pt idx="2">
                  <c:v>marzec</c:v>
                </c:pt>
                <c:pt idx="3">
                  <c:v>kwiecień 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 </c:v>
                </c:pt>
              </c:strCache>
            </c:strRef>
          </c:cat>
          <c:val>
            <c:numRef>
              <c:f>Arkusz1!$C$2:$C$12</c:f>
              <c:numCache>
                <c:formatCode>General</c:formatCode>
                <c:ptCount val="11"/>
                <c:pt idx="0">
                  <c:v>5290</c:v>
                </c:pt>
                <c:pt idx="1">
                  <c:v>11629</c:v>
                </c:pt>
                <c:pt idx="2">
                  <c:v>12007</c:v>
                </c:pt>
                <c:pt idx="3">
                  <c:v>12730</c:v>
                </c:pt>
                <c:pt idx="4">
                  <c:v>12097</c:v>
                </c:pt>
                <c:pt idx="5">
                  <c:v>12232</c:v>
                </c:pt>
                <c:pt idx="6">
                  <c:v>11872</c:v>
                </c:pt>
                <c:pt idx="7">
                  <c:v>12307</c:v>
                </c:pt>
                <c:pt idx="8">
                  <c:v>10759</c:v>
                </c:pt>
                <c:pt idx="9">
                  <c:v>12262</c:v>
                </c:pt>
                <c:pt idx="10">
                  <c:v>10168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75-45F5-B07A-D7FEBBA4E1B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04"/>
        <c:overlap val="-24"/>
        <c:axId val="340280672"/>
        <c:axId val="340281456"/>
      </c:barChart>
      <c:catAx>
        <c:axId val="340280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40281456"/>
        <c:crosses val="autoZero"/>
        <c:auto val="1"/>
        <c:lblAlgn val="ctr"/>
        <c:lblOffset val="100"/>
        <c:noMultiLvlLbl val="0"/>
      </c:catAx>
      <c:valAx>
        <c:axId val="340281456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40280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62" b="0" i="0" u="none" strike="noStrike" kern="1200" cap="none" spc="20" baseline="0">
                <a:solidFill>
                  <a:srgbClr val="1E4B7D"/>
                </a:solidFill>
                <a:latin typeface="+mn-lt"/>
                <a:ea typeface="+mn-ea"/>
                <a:cs typeface="+mn-cs"/>
              </a:defRPr>
            </a:pPr>
            <a:r>
              <a:rPr lang="pl-PL" sz="1862" b="1" i="0" u="none" strike="noStrike" kern="1200" cap="none" spc="20" baseline="0">
                <a:solidFill>
                  <a:srgbClr val="1E4B7D"/>
                </a:solidFill>
                <a:latin typeface="+mn-lt"/>
                <a:ea typeface="+mn-ea"/>
                <a:cs typeface="+mn-cs"/>
              </a:rPr>
              <a:t>Zezwolenia na pracę sezonową</a:t>
            </a:r>
          </a:p>
          <a:p>
            <a:pPr marL="0" algn="r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1862" b="0" cap="none" spc="20">
                <a:solidFill>
                  <a:srgbClr val="1E4B7D"/>
                </a:solidFill>
              </a:defRPr>
            </a:pPr>
            <a:r>
              <a:rPr lang="pl-PL" sz="1862" b="1" i="0" u="none" strike="noStrike" kern="1200" cap="none" spc="20" baseline="0">
                <a:solidFill>
                  <a:srgbClr val="1E4B7D"/>
                </a:solidFill>
                <a:latin typeface="+mn-lt"/>
                <a:ea typeface="+mn-ea"/>
                <a:cs typeface="+mn-cs"/>
              </a:rPr>
              <a:t> wydane w powiatowych urzędach pracy województwa </a:t>
            </a:r>
            <a:r>
              <a:rPr lang="pl-PL" sz="1862" b="1" i="0" u="none" strike="noStrike" kern="1200" cap="none" spc="20" baseline="0" smtClean="0">
                <a:solidFill>
                  <a:srgbClr val="1E4B7D"/>
                </a:solidFill>
                <a:latin typeface="+mn-lt"/>
                <a:ea typeface="+mn-ea"/>
                <a:cs typeface="+mn-cs"/>
              </a:rPr>
              <a:t>pomorskiego w 2018 roku </a:t>
            </a:r>
            <a:endParaRPr lang="pl-PL" sz="1862" b="1" i="0" u="none" strike="noStrike" kern="1200" cap="none" spc="20" baseline="0">
              <a:solidFill>
                <a:srgbClr val="1E4B7D"/>
              </a:solidFill>
              <a:latin typeface="+mn-lt"/>
              <a:ea typeface="+mn-ea"/>
              <a:cs typeface="+mn-cs"/>
            </a:endParaRPr>
          </a:p>
        </c:rich>
      </c:tx>
      <c:layout>
        <c:manualLayout>
          <c:xMode val="edge"/>
          <c:yMode val="edge"/>
          <c:x val="0.36261041138200245"/>
          <c:y val="3.59776554319753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algn="r" defTabSz="914400" rtl="0" eaLnBrk="0" fontAlgn="base" latinLnBrk="0" hangingPunct="0">
            <a:spcBef>
              <a:spcPct val="0"/>
            </a:spcBef>
            <a:spcAft>
              <a:spcPct val="0"/>
            </a:spcAft>
            <a:defRPr sz="1862" b="0" i="0" u="none" strike="noStrike" kern="1200" cap="none" spc="20" baseline="0">
              <a:solidFill>
                <a:srgbClr val="1E4B7D"/>
              </a:solidFill>
              <a:latin typeface="+mn-lt"/>
              <a:ea typeface="+mn-ea"/>
              <a:cs typeface="+mn-cs"/>
            </a:defRPr>
          </a:pPr>
          <a:endParaRPr lang="pl-PL"/>
        </a:p>
      </c:txPr>
    </c:title>
    <c:autoTitleDeleted val="0"/>
    <c:plotArea>
      <c:layout>
        <c:manualLayout>
          <c:layoutTarget val="inner"/>
          <c:xMode val="edge"/>
          <c:yMode val="edge"/>
          <c:x val="7.1279384199476409E-2"/>
          <c:y val="0.20093565992667481"/>
          <c:w val="0.89137086903304774"/>
          <c:h val="0.6266470392178646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Pt>
            <c:idx val="0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86D8-4F9E-B751-E410CF8248BE}"/>
              </c:ext>
            </c:extLst>
          </c:dPt>
          <c:dPt>
            <c:idx val="1"/>
            <c:invertIfNegative val="0"/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86D8-4F9E-B751-E410CF8248BE}"/>
              </c:ext>
            </c:extLst>
          </c:dPt>
          <c:dPt>
            <c:idx val="2"/>
            <c:invertIfNegative val="0"/>
            <c:bubble3D val="0"/>
          </c:dPt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Arkusz1!$B$2:$B$12</c:f>
              <c:strCache>
                <c:ptCount val="11"/>
                <c:pt idx="0">
                  <c:v>styczeń </c:v>
                </c:pt>
                <c:pt idx="1">
                  <c:v>luty </c:v>
                </c:pt>
                <c:pt idx="2">
                  <c:v>marzec</c:v>
                </c:pt>
                <c:pt idx="3">
                  <c:v>kwiecień</c:v>
                </c:pt>
                <c:pt idx="4">
                  <c:v>maj</c:v>
                </c:pt>
                <c:pt idx="5">
                  <c:v>czerwiec</c:v>
                </c:pt>
                <c:pt idx="6">
                  <c:v>lipiec</c:v>
                </c:pt>
                <c:pt idx="7">
                  <c:v>sierpień</c:v>
                </c:pt>
                <c:pt idx="8">
                  <c:v>wrzesień</c:v>
                </c:pt>
                <c:pt idx="9">
                  <c:v>październik</c:v>
                </c:pt>
                <c:pt idx="10">
                  <c:v>listopad</c:v>
                </c:pt>
              </c:strCache>
            </c:strRef>
          </c:cat>
          <c:val>
            <c:numRef>
              <c:f>Arkusz1!$C$2:$C$12</c:f>
              <c:numCache>
                <c:formatCode>General</c:formatCode>
                <c:ptCount val="11"/>
                <c:pt idx="0">
                  <c:v>14</c:v>
                </c:pt>
                <c:pt idx="1">
                  <c:v>19</c:v>
                </c:pt>
                <c:pt idx="2">
                  <c:v>37</c:v>
                </c:pt>
                <c:pt idx="3">
                  <c:v>120</c:v>
                </c:pt>
                <c:pt idx="4">
                  <c:v>193</c:v>
                </c:pt>
                <c:pt idx="5">
                  <c:v>442</c:v>
                </c:pt>
                <c:pt idx="6">
                  <c:v>229</c:v>
                </c:pt>
                <c:pt idx="7">
                  <c:v>148</c:v>
                </c:pt>
                <c:pt idx="8">
                  <c:v>123</c:v>
                </c:pt>
                <c:pt idx="9">
                  <c:v>60</c:v>
                </c:pt>
                <c:pt idx="10">
                  <c:v>19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86D8-4F9E-B751-E410CF8248B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60"/>
        <c:overlap val="-24"/>
        <c:axId val="340281848"/>
        <c:axId val="340282240"/>
      </c:barChart>
      <c:catAx>
        <c:axId val="340281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40282240"/>
        <c:crosses val="autoZero"/>
        <c:auto val="1"/>
        <c:lblAlgn val="ctr"/>
        <c:lblOffset val="100"/>
        <c:noMultiLvlLbl val="0"/>
      </c:catAx>
      <c:valAx>
        <c:axId val="340282240"/>
        <c:scaling>
          <c:orientation val="minMax"/>
        </c:scaling>
        <c:delete val="0"/>
        <c:axPos val="l"/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340281848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4032237158834826E-2"/>
          <c:y val="0.10987701543595042"/>
          <c:w val="0.9164395729534327"/>
          <c:h val="0.79444970758698263"/>
        </c:manualLayout>
      </c:layout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Pt>
            <c:idx val="7"/>
            <c:invertIfNegative val="0"/>
            <c:bubble3D val="0"/>
            <c:spPr>
              <a:gradFill>
                <a:gsLst>
                  <a:gs pos="0">
                    <a:schemeClr val="accent1"/>
                  </a:gs>
                  <a:gs pos="100000">
                    <a:schemeClr val="accent1">
                      <a:lumMod val="84000"/>
                    </a:schemeClr>
                  </a:gs>
                </a:gsLst>
                <a:lin ang="5400000" scaled="1"/>
              </a:gradFill>
              <a:ln>
                <a:noFill/>
              </a:ln>
              <a:effectLst>
                <a:outerShdw blurRad="76200" dir="18900000" sy="23000" kx="-1200000" algn="bl" rotWithShape="0">
                  <a:prstClr val="black">
                    <a:alpha val="20000"/>
                  </a:prstClr>
                </a:outerShdw>
              </a:effectLst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160-4822-84F1-1EF453EE5FF3}"/>
              </c:ext>
            </c:extLst>
          </c:dPt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2">
                        <a:lumMod val="60000"/>
                        <a:lumOff val="40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Arkusz1!$B$8:$B$12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Arkusz1!$C$8:$C$12</c:f>
              <c:numCache>
                <c:formatCode>0.0</c:formatCode>
                <c:ptCount val="5"/>
                <c:pt idx="0">
                  <c:v>3269</c:v>
                </c:pt>
                <c:pt idx="1">
                  <c:v>5789</c:v>
                </c:pt>
                <c:pt idx="2">
                  <c:v>25270</c:v>
                </c:pt>
                <c:pt idx="3">
                  <c:v>67395</c:v>
                </c:pt>
                <c:pt idx="4">
                  <c:v>132016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D2E8-47E8-92B2-71437566D1EC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73347928"/>
        <c:axId val="473344400"/>
      </c:barChart>
      <c:catAx>
        <c:axId val="473347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pl-PL"/>
          </a:p>
        </c:txPr>
        <c:crossAx val="473344400"/>
        <c:crosses val="autoZero"/>
        <c:auto val="1"/>
        <c:lblAlgn val="ctr"/>
        <c:lblOffset val="100"/>
        <c:noMultiLvlLbl val="0"/>
      </c:catAx>
      <c:valAx>
        <c:axId val="473344400"/>
        <c:scaling>
          <c:orientation val="minMax"/>
        </c:scaling>
        <c:delete val="1"/>
        <c:axPos val="l"/>
        <c:numFmt formatCode="#,##0.0" sourceLinked="0"/>
        <c:majorTickMark val="none"/>
        <c:minorTickMark val="none"/>
        <c:tickLblPos val="nextTo"/>
        <c:crossAx val="473347928"/>
        <c:crosses val="autoZero"/>
        <c:crossBetween val="between"/>
        <c:majorUnit val="20000"/>
        <c:dispUnits>
          <c:builtInUnit val="thousands"/>
          <c:dispUnitsLbl>
            <c:layout>
              <c:manualLayout>
                <c:xMode val="edge"/>
                <c:yMode val="edge"/>
                <c:x val="2.5645209649070497E-2"/>
                <c:y val="5.9407137238772238E-4"/>
              </c:manualLayout>
            </c:layout>
            <c:tx>
              <c:rich>
                <a:bodyPr rot="0" spcFirstLastPara="1" vertOverflow="ellipsis" wrap="square" anchor="ctr" anchorCtr="1"/>
                <a:lstStyle/>
                <a:p>
                  <a:pPr>
                    <a:defRPr sz="1197" b="1" i="0" u="none" strike="noStrike" kern="1200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pl-PL"/>
                    <a:t>tys.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noFill/>
      <a:round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0056559034999082E-2"/>
          <c:y val="9.0458924589003051E-2"/>
          <c:w val="0.91474422623577856"/>
          <c:h val="0.79320556431997147"/>
        </c:manualLayout>
      </c:layout>
      <c:lineChart>
        <c:grouping val="standard"/>
        <c:varyColors val="0"/>
        <c:ser>
          <c:idx val="0"/>
          <c:order val="0"/>
          <c:spPr>
            <a:ln w="28575" cap="rnd" cmpd="sng" algn="ctr">
              <a:solidFill>
                <a:schemeClr val="tx2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none"/>
          </c:marker>
          <c:dPt>
            <c:idx val="3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1-4E68-428C-A223-C2154F617B19}"/>
              </c:ext>
            </c:extLst>
          </c:dPt>
          <c:dPt>
            <c:idx val="8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4-171F-4285-8E37-B4C3D920E7D5}"/>
              </c:ext>
            </c:extLst>
          </c:dPt>
          <c:dPt>
            <c:idx val="9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3-24C1-4A1A-BA78-F2ABF13CF128}"/>
              </c:ext>
            </c:extLst>
          </c:dPt>
          <c:dPt>
            <c:idx val="20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171F-4285-8E37-B4C3D920E7D5}"/>
              </c:ext>
            </c:extLst>
          </c:dPt>
          <c:dPt>
            <c:idx val="21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5-24C1-4A1A-BA78-F2ABF13CF128}"/>
              </c:ext>
            </c:extLst>
          </c:dPt>
          <c:dPt>
            <c:idx val="32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A-171F-4285-8E37-B4C3D920E7D5}"/>
              </c:ext>
            </c:extLst>
          </c:dPt>
          <c:dPt>
            <c:idx val="33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7-24C1-4A1A-BA78-F2ABF13CF128}"/>
              </c:ext>
            </c:extLst>
          </c:dPt>
          <c:dPt>
            <c:idx val="38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8-5C47-47D0-8C99-D27988AB0B0E}"/>
              </c:ext>
            </c:extLst>
          </c:dPt>
          <c:dPt>
            <c:idx val="44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F-171F-4285-8E37-B4C3D920E7D5}"/>
              </c:ext>
            </c:extLst>
          </c:dPt>
          <c:dPt>
            <c:idx val="45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B-24C1-4A1A-BA78-F2ABF13CF128}"/>
              </c:ext>
            </c:extLst>
          </c:dPt>
          <c:dPt>
            <c:idx val="46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C-24C1-4A1A-BA78-F2ABF13CF128}"/>
              </c:ext>
            </c:extLst>
          </c:dPt>
          <c:dPt>
            <c:idx val="56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13-171F-4285-8E37-B4C3D920E7D5}"/>
              </c:ext>
            </c:extLst>
          </c:dPt>
          <c:dPt>
            <c:idx val="57"/>
            <c:marker>
              <c:symbol val="none"/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E-24C1-4A1A-BA78-F2ABF13CF128}"/>
              </c:ext>
            </c:extLst>
          </c:dPt>
          <c:cat>
            <c:multiLvlStrRef>
              <c:f>Arkusz1!$A$2:$B$61</c:f>
              <c:multiLvlStrCache>
                <c:ptCount val="60"/>
                <c:lvl>
                  <c:pt idx="0">
                    <c:v>I</c:v>
                  </c:pt>
                  <c:pt idx="1">
                    <c:v>II</c:v>
                  </c:pt>
                  <c:pt idx="2">
                    <c:v>III</c:v>
                  </c:pt>
                  <c:pt idx="3">
                    <c:v>IV</c:v>
                  </c:pt>
                  <c:pt idx="4">
                    <c:v>V</c:v>
                  </c:pt>
                  <c:pt idx="5">
                    <c:v>VI</c:v>
                  </c:pt>
                  <c:pt idx="6">
                    <c:v>VII</c:v>
                  </c:pt>
                  <c:pt idx="7">
                    <c:v>VIII</c:v>
                  </c:pt>
                  <c:pt idx="8">
                    <c:v>IX</c:v>
                  </c:pt>
                  <c:pt idx="9">
                    <c:v>X</c:v>
                  </c:pt>
                  <c:pt idx="10">
                    <c:v>XI</c:v>
                  </c:pt>
                  <c:pt idx="11">
                    <c:v>XII</c:v>
                  </c:pt>
                  <c:pt idx="12">
                    <c:v>I</c:v>
                  </c:pt>
                  <c:pt idx="13">
                    <c:v>II</c:v>
                  </c:pt>
                  <c:pt idx="14">
                    <c:v>III</c:v>
                  </c:pt>
                  <c:pt idx="15">
                    <c:v>IV</c:v>
                  </c:pt>
                  <c:pt idx="16">
                    <c:v>V</c:v>
                  </c:pt>
                  <c:pt idx="17">
                    <c:v>VI</c:v>
                  </c:pt>
                  <c:pt idx="18">
                    <c:v>VII</c:v>
                  </c:pt>
                  <c:pt idx="19">
                    <c:v>VIII</c:v>
                  </c:pt>
                  <c:pt idx="20">
                    <c:v>IX</c:v>
                  </c:pt>
                  <c:pt idx="21">
                    <c:v>X</c:v>
                  </c:pt>
                  <c:pt idx="22">
                    <c:v>XI</c:v>
                  </c:pt>
                  <c:pt idx="23">
                    <c:v>XII</c:v>
                  </c:pt>
                  <c:pt idx="24">
                    <c:v>I</c:v>
                  </c:pt>
                  <c:pt idx="25">
                    <c:v>II</c:v>
                  </c:pt>
                  <c:pt idx="26">
                    <c:v>III</c:v>
                  </c:pt>
                  <c:pt idx="27">
                    <c:v>IV</c:v>
                  </c:pt>
                  <c:pt idx="28">
                    <c:v>V</c:v>
                  </c:pt>
                  <c:pt idx="29">
                    <c:v>VI</c:v>
                  </c:pt>
                  <c:pt idx="30">
                    <c:v>VII</c:v>
                  </c:pt>
                  <c:pt idx="31">
                    <c:v>VIII</c:v>
                  </c:pt>
                  <c:pt idx="32">
                    <c:v>IX</c:v>
                  </c:pt>
                  <c:pt idx="33">
                    <c:v>X</c:v>
                  </c:pt>
                  <c:pt idx="34">
                    <c:v>XI</c:v>
                  </c:pt>
                  <c:pt idx="35">
                    <c:v>XII</c:v>
                  </c:pt>
                  <c:pt idx="36">
                    <c:v>I</c:v>
                  </c:pt>
                  <c:pt idx="37">
                    <c:v>II</c:v>
                  </c:pt>
                  <c:pt idx="38">
                    <c:v>III</c:v>
                  </c:pt>
                  <c:pt idx="39">
                    <c:v>IV</c:v>
                  </c:pt>
                  <c:pt idx="40">
                    <c:v>V</c:v>
                  </c:pt>
                  <c:pt idx="41">
                    <c:v>VI</c:v>
                  </c:pt>
                  <c:pt idx="42">
                    <c:v>VII</c:v>
                  </c:pt>
                  <c:pt idx="43">
                    <c:v>VIII</c:v>
                  </c:pt>
                  <c:pt idx="44">
                    <c:v>IX</c:v>
                  </c:pt>
                  <c:pt idx="45">
                    <c:v>X</c:v>
                  </c:pt>
                  <c:pt idx="46">
                    <c:v>XI</c:v>
                  </c:pt>
                  <c:pt idx="47">
                    <c:v>XII</c:v>
                  </c:pt>
                  <c:pt idx="48">
                    <c:v>I</c:v>
                  </c:pt>
                  <c:pt idx="49">
                    <c:v>II</c:v>
                  </c:pt>
                  <c:pt idx="50">
                    <c:v>III</c:v>
                  </c:pt>
                  <c:pt idx="51">
                    <c:v>IV</c:v>
                  </c:pt>
                  <c:pt idx="52">
                    <c:v>V</c:v>
                  </c:pt>
                  <c:pt idx="53">
                    <c:v>VI</c:v>
                  </c:pt>
                  <c:pt idx="54">
                    <c:v>VII</c:v>
                  </c:pt>
                  <c:pt idx="55">
                    <c:v>VIII</c:v>
                  </c:pt>
                  <c:pt idx="56">
                    <c:v>IX</c:v>
                  </c:pt>
                  <c:pt idx="57">
                    <c:v>X</c:v>
                  </c:pt>
                  <c:pt idx="58">
                    <c:v>XI</c:v>
                  </c:pt>
                  <c:pt idx="59">
                    <c:v>XII</c:v>
                  </c:pt>
                </c:lvl>
                <c:lvl>
                  <c:pt idx="0">
                    <c:v>2013</c:v>
                  </c:pt>
                  <c:pt idx="12">
                    <c:v>2014</c:v>
                  </c:pt>
                  <c:pt idx="24">
                    <c:v>2015</c:v>
                  </c:pt>
                  <c:pt idx="36">
                    <c:v>2016</c:v>
                  </c:pt>
                  <c:pt idx="48">
                    <c:v>2017</c:v>
                  </c:pt>
                </c:lvl>
              </c:multiLvlStrCache>
            </c:multiLvlStrRef>
          </c:cat>
          <c:val>
            <c:numRef>
              <c:f>Arkusz1!$C$2:$C$61</c:f>
              <c:numCache>
                <c:formatCode>General</c:formatCode>
                <c:ptCount val="60"/>
                <c:pt idx="0">
                  <c:v>264</c:v>
                </c:pt>
                <c:pt idx="1">
                  <c:v>274</c:v>
                </c:pt>
                <c:pt idx="2">
                  <c:v>330</c:v>
                </c:pt>
                <c:pt idx="3">
                  <c:v>383</c:v>
                </c:pt>
                <c:pt idx="4">
                  <c:v>328</c:v>
                </c:pt>
                <c:pt idx="5">
                  <c:v>291</c:v>
                </c:pt>
                <c:pt idx="6">
                  <c:v>237</c:v>
                </c:pt>
                <c:pt idx="7">
                  <c:v>178</c:v>
                </c:pt>
                <c:pt idx="8">
                  <c:v>240</c:v>
                </c:pt>
                <c:pt idx="9">
                  <c:v>337</c:v>
                </c:pt>
                <c:pt idx="10">
                  <c:v>184</c:v>
                </c:pt>
                <c:pt idx="11">
                  <c:v>223</c:v>
                </c:pt>
                <c:pt idx="12">
                  <c:v>283</c:v>
                </c:pt>
                <c:pt idx="13">
                  <c:v>305</c:v>
                </c:pt>
                <c:pt idx="14">
                  <c:v>487</c:v>
                </c:pt>
                <c:pt idx="15">
                  <c:v>408</c:v>
                </c:pt>
                <c:pt idx="16">
                  <c:v>536</c:v>
                </c:pt>
                <c:pt idx="17">
                  <c:v>452</c:v>
                </c:pt>
                <c:pt idx="18">
                  <c:v>612</c:v>
                </c:pt>
                <c:pt idx="19">
                  <c:v>469</c:v>
                </c:pt>
                <c:pt idx="20">
                  <c:v>530</c:v>
                </c:pt>
                <c:pt idx="21">
                  <c:v>706</c:v>
                </c:pt>
                <c:pt idx="22">
                  <c:v>499</c:v>
                </c:pt>
                <c:pt idx="23">
                  <c:v>502</c:v>
                </c:pt>
                <c:pt idx="24">
                  <c:v>823</c:v>
                </c:pt>
                <c:pt idx="25">
                  <c:v>1038</c:v>
                </c:pt>
                <c:pt idx="26">
                  <c:v>1395</c:v>
                </c:pt>
                <c:pt idx="27">
                  <c:v>1812</c:v>
                </c:pt>
                <c:pt idx="28">
                  <c:v>1894</c:v>
                </c:pt>
                <c:pt idx="29">
                  <c:v>2498</c:v>
                </c:pt>
                <c:pt idx="30">
                  <c:v>2362</c:v>
                </c:pt>
                <c:pt idx="31">
                  <c:v>2203</c:v>
                </c:pt>
                <c:pt idx="32">
                  <c:v>2732</c:v>
                </c:pt>
                <c:pt idx="33">
                  <c:v>2977</c:v>
                </c:pt>
                <c:pt idx="34">
                  <c:v>2609</c:v>
                </c:pt>
                <c:pt idx="35">
                  <c:v>2927</c:v>
                </c:pt>
                <c:pt idx="36">
                  <c:v>3222</c:v>
                </c:pt>
                <c:pt idx="37">
                  <c:v>4610</c:v>
                </c:pt>
                <c:pt idx="38">
                  <c:v>5162</c:v>
                </c:pt>
                <c:pt idx="39">
                  <c:v>5145</c:v>
                </c:pt>
                <c:pt idx="40">
                  <c:v>4076</c:v>
                </c:pt>
                <c:pt idx="41">
                  <c:v>5615</c:v>
                </c:pt>
                <c:pt idx="42">
                  <c:v>6065</c:v>
                </c:pt>
                <c:pt idx="43">
                  <c:v>5915</c:v>
                </c:pt>
                <c:pt idx="44">
                  <c:v>7039</c:v>
                </c:pt>
                <c:pt idx="45">
                  <c:v>6728</c:v>
                </c:pt>
                <c:pt idx="46">
                  <c:v>6880</c:v>
                </c:pt>
                <c:pt idx="47">
                  <c:v>6938</c:v>
                </c:pt>
                <c:pt idx="48">
                  <c:v>7279</c:v>
                </c:pt>
                <c:pt idx="49">
                  <c:v>10965</c:v>
                </c:pt>
                <c:pt idx="50">
                  <c:v>12367</c:v>
                </c:pt>
                <c:pt idx="51">
                  <c:v>9679</c:v>
                </c:pt>
                <c:pt idx="52">
                  <c:v>12395</c:v>
                </c:pt>
                <c:pt idx="53">
                  <c:v>11879</c:v>
                </c:pt>
                <c:pt idx="54">
                  <c:v>10275</c:v>
                </c:pt>
                <c:pt idx="55">
                  <c:v>10993</c:v>
                </c:pt>
                <c:pt idx="56">
                  <c:v>11066</c:v>
                </c:pt>
                <c:pt idx="57">
                  <c:v>11659</c:v>
                </c:pt>
                <c:pt idx="58">
                  <c:v>10933</c:v>
                </c:pt>
                <c:pt idx="59">
                  <c:v>12526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B-5C47-47D0-8C99-D27988AB0B0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dk1">
                  <a:lumMod val="35000"/>
                  <a:lumOff val="65000"/>
                  <a:alpha val="33000"/>
                </a:schemeClr>
              </a:solidFill>
              <a:round/>
            </a:ln>
            <a:effectLst/>
          </c:spPr>
        </c:dropLines>
        <c:smooth val="0"/>
        <c:axId val="473350280"/>
        <c:axId val="473349888"/>
      </c:lineChart>
      <c:catAx>
        <c:axId val="473350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spc="20" baseline="0">
                <a:solidFill>
                  <a:schemeClr val="dk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l-PL"/>
          </a:p>
        </c:txPr>
        <c:crossAx val="473349888"/>
        <c:crosses val="autoZero"/>
        <c:auto val="1"/>
        <c:lblAlgn val="ctr"/>
        <c:lblOffset val="100"/>
        <c:noMultiLvlLbl val="0"/>
      </c:catAx>
      <c:valAx>
        <c:axId val="473349888"/>
        <c:scaling>
          <c:orientation val="minMax"/>
        </c:scaling>
        <c:delete val="1"/>
        <c:axPos val="l"/>
        <c:numFmt formatCode="#,##0.0" sourceLinked="0"/>
        <c:majorTickMark val="none"/>
        <c:minorTickMark val="none"/>
        <c:tickLblPos val="nextTo"/>
        <c:crossAx val="473350280"/>
        <c:crosses val="autoZero"/>
        <c:crossBetween val="between"/>
        <c:majorUnit val="5000"/>
        <c:dispUnits>
          <c:builtInUnit val="thousands"/>
          <c:dispUnitsLbl>
            <c:layout>
              <c:manualLayout>
                <c:xMode val="edge"/>
                <c:yMode val="edge"/>
                <c:x val="1.9604829261395283E-3"/>
                <c:y val="1.0227035729404141E-3"/>
              </c:manualLayout>
            </c:layout>
            <c:tx>
              <c:rich>
                <a:bodyPr rot="0" spcFirstLastPara="1" vertOverflow="ellipsis" wrap="square" anchor="ctr" anchorCtr="1"/>
                <a:lstStyle/>
                <a:p>
                  <a:pPr>
                    <a:defRPr sz="1197" b="0" i="0" u="none" strike="noStrike" kern="1200" cap="all" baseline="0">
                      <a:solidFill>
                        <a:schemeClr val="dk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r>
                    <a:rPr lang="pl-PL"/>
                    <a:t>tys.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0" spcFirstLastPara="1" vertOverflow="ellipsis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l-PL"/>
              </a:p>
            </c:txPr>
          </c:dispUnitsLbl>
        </c:dispUnits>
      </c:valAx>
      <c:sp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lt1"/>
    </cs:fontRef>
    <cs:spPr/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30">
  <cs:axisTitle>
    <cs:lnRef idx="0"/>
    <cs:fillRef idx="0"/>
    <cs:effectRef idx="0"/>
    <cs:fontRef idx="minor">
      <a:schemeClr val="dk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b="0" kern="1200" spc="20" baseline="0"/>
  </cs:categoryAxis>
  <cs:chartArea mods="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 cmpd="sng" algn="ctr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 cap="flat" cmpd="sng" algn="ctr">
        <a:solidFill>
          <a:schemeClr val="phClr"/>
        </a:solidFill>
        <a:round/>
      </a:ln>
    </cs:spPr>
  </cs:dataPointMarker>
  <cs:dataPointMarkerLayout symbol="circle" size="4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35000"/>
            <a:lumOff val="65000"/>
            <a:alpha val="33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dk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dk1"/>
    </cs:fontRef>
    <cs:spPr>
      <a:gradFill>
        <a:gsLst>
          <a:gs pos="100000">
            <a:schemeClr val="lt1">
              <a:lumMod val="95000"/>
            </a:schemeClr>
          </a:gs>
          <a:gs pos="0">
            <a:schemeClr val="lt1"/>
          </a:gs>
        </a:gsLst>
        <a:lin ang="5400000" scaled="0"/>
      </a:gradFill>
    </cs:spPr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dk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1197" kern="1200" spc="20" baseline="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0.19274</cdr:x>
      <cdr:y>0.80458</cdr:y>
    </cdr:from>
    <cdr:to>
      <cdr:x>0.26037</cdr:x>
      <cdr:y>0.852</cdr:y>
    </cdr:to>
    <cdr:sp macro="" textlink="">
      <cdr:nvSpPr>
        <cdr:cNvPr id="2" name="pole tekstowe 1">
          <a:extLst xmlns:a="http://schemas.openxmlformats.org/drawingml/2006/main">
            <a:ext uri="{FF2B5EF4-FFF2-40B4-BE49-F238E27FC236}">
              <a16:creationId xmlns="" xmlns:a16="http://schemas.microsoft.com/office/drawing/2014/main" id="{562FC610-C0C8-44AB-97DD-78143D503A38}"/>
            </a:ext>
          </a:extLst>
        </cdr:cNvPr>
        <cdr:cNvSpPr txBox="1"/>
      </cdr:nvSpPr>
      <cdr:spPr>
        <a:xfrm xmlns:a="http://schemas.openxmlformats.org/drawingml/2006/main">
          <a:off x="1276852" y="3665405"/>
          <a:ext cx="44799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91440" tIns="45720" rIns="91440" bIns="45720" rtlCol="0" anchor="ctr"/>
        <a:lstStyle xmlns:a="http://schemas.openxmlformats.org/drawingml/2006/main"/>
        <a:p xmlns:a="http://schemas.openxmlformats.org/drawingml/2006/main">
          <a:pPr algn="r"/>
          <a:r>
            <a:rPr lang="pl-PL" sz="1200" b="1" i="0" dirty="0">
              <a:solidFill>
                <a:schemeClr val="accent2">
                  <a:lumMod val="75000"/>
                </a:schemeClr>
              </a:solidFill>
            </a:rPr>
            <a:t>0,2</a:t>
          </a:r>
        </a:p>
      </cdr:txBody>
    </cdr:sp>
  </cdr:relSizeAnchor>
  <cdr:relSizeAnchor xmlns:cdr="http://schemas.openxmlformats.org/drawingml/2006/chartDrawing">
    <cdr:from>
      <cdr:x>0.55823</cdr:x>
      <cdr:y>0.67813</cdr:y>
    </cdr:from>
    <cdr:to>
      <cdr:x>0.62585</cdr:x>
      <cdr:y>0.72555</cdr:y>
    </cdr:to>
    <cdr:sp macro="" textlink="">
      <cdr:nvSpPr>
        <cdr:cNvPr id="3" name="pole tekstowe 2">
          <a:extLst xmlns:a="http://schemas.openxmlformats.org/drawingml/2006/main">
            <a:ext uri="{FF2B5EF4-FFF2-40B4-BE49-F238E27FC236}">
              <a16:creationId xmlns="" xmlns:a16="http://schemas.microsoft.com/office/drawing/2014/main" id="{DD5E4334-A556-4B4A-9A6C-2BA2A2E86538}"/>
            </a:ext>
          </a:extLst>
        </cdr:cNvPr>
        <cdr:cNvSpPr txBox="1"/>
      </cdr:nvSpPr>
      <cdr:spPr>
        <a:xfrm xmlns:a="http://schemas.openxmlformats.org/drawingml/2006/main">
          <a:off x="3698111" y="3089341"/>
          <a:ext cx="44799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91440" tIns="45720" rIns="91440" bIns="45720" rtlCol="0" anchor="ctr"/>
        <a:lstStyle xmlns:a="http://schemas.openxmlformats.org/drawingml/2006/main"/>
        <a:p xmlns:a="http://schemas.openxmlformats.org/drawingml/2006/main">
          <a:pPr algn="r"/>
          <a:r>
            <a:rPr lang="pl-PL" sz="1200" b="1" i="0" dirty="0">
              <a:solidFill>
                <a:schemeClr val="accent2">
                  <a:lumMod val="75000"/>
                </a:schemeClr>
              </a:solidFill>
            </a:rPr>
            <a:t>2,9</a:t>
          </a:r>
        </a:p>
      </cdr:txBody>
    </cdr:sp>
  </cdr:relSizeAnchor>
  <cdr:relSizeAnchor xmlns:cdr="http://schemas.openxmlformats.org/drawingml/2006/chartDrawing">
    <cdr:from>
      <cdr:x>0.74637</cdr:x>
      <cdr:y>0.45586</cdr:y>
    </cdr:from>
    <cdr:to>
      <cdr:x>0.814</cdr:x>
      <cdr:y>0.50328</cdr:y>
    </cdr:to>
    <cdr:sp macro="" textlink="">
      <cdr:nvSpPr>
        <cdr:cNvPr id="4" name="pole tekstowe 3">
          <a:extLst xmlns:a="http://schemas.openxmlformats.org/drawingml/2006/main">
            <a:ext uri="{FF2B5EF4-FFF2-40B4-BE49-F238E27FC236}">
              <a16:creationId xmlns="" xmlns:a16="http://schemas.microsoft.com/office/drawing/2014/main" id="{E0E456E1-28B8-474A-9024-93A87B9788C9}"/>
            </a:ext>
          </a:extLst>
        </cdr:cNvPr>
        <cdr:cNvSpPr txBox="1"/>
      </cdr:nvSpPr>
      <cdr:spPr>
        <a:xfrm xmlns:a="http://schemas.openxmlformats.org/drawingml/2006/main">
          <a:off x="4944517" y="2076737"/>
          <a:ext cx="44799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91440" tIns="45720" rIns="91440" bIns="45720" rtlCol="0" anchor="ctr"/>
        <a:lstStyle xmlns:a="http://schemas.openxmlformats.org/drawingml/2006/main"/>
        <a:p xmlns:a="http://schemas.openxmlformats.org/drawingml/2006/main">
          <a:pPr algn="r"/>
          <a:r>
            <a:rPr lang="pl-PL" sz="1200" b="1" i="0" dirty="0">
              <a:solidFill>
                <a:schemeClr val="accent2">
                  <a:lumMod val="75000"/>
                </a:schemeClr>
              </a:solidFill>
            </a:rPr>
            <a:t>6,9</a:t>
          </a:r>
        </a:p>
      </cdr:txBody>
    </cdr:sp>
  </cdr:relSizeAnchor>
  <cdr:relSizeAnchor xmlns:cdr="http://schemas.openxmlformats.org/drawingml/2006/chartDrawing">
    <cdr:from>
      <cdr:x>0.92779</cdr:x>
      <cdr:y>0.18023</cdr:y>
    </cdr:from>
    <cdr:to>
      <cdr:x>1</cdr:x>
      <cdr:y>0.22765</cdr:y>
    </cdr:to>
    <cdr:sp macro="" textlink="">
      <cdr:nvSpPr>
        <cdr:cNvPr id="5" name="pole tekstowe 4">
          <a:extLst xmlns:a="http://schemas.openxmlformats.org/drawingml/2006/main">
            <a:ext uri="{FF2B5EF4-FFF2-40B4-BE49-F238E27FC236}">
              <a16:creationId xmlns="" xmlns:a16="http://schemas.microsoft.com/office/drawing/2014/main" id="{6FB331C9-57CE-4936-8E24-F9A1F2BEEECC}"/>
            </a:ext>
          </a:extLst>
        </cdr:cNvPr>
        <cdr:cNvSpPr txBox="1"/>
      </cdr:nvSpPr>
      <cdr:spPr>
        <a:xfrm xmlns:a="http://schemas.openxmlformats.org/drawingml/2006/main">
          <a:off x="6146364" y="821083"/>
          <a:ext cx="478372" cy="2160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91440" tIns="45720" rIns="91440" bIns="45720" rtlCol="0" anchor="ctr"/>
        <a:lstStyle xmlns:a="http://schemas.openxmlformats.org/drawingml/2006/main"/>
        <a:p xmlns:a="http://schemas.openxmlformats.org/drawingml/2006/main">
          <a:pPr algn="r"/>
          <a:r>
            <a:rPr lang="pl-PL" sz="1200" b="1" i="0" dirty="0">
              <a:solidFill>
                <a:schemeClr val="accent2">
                  <a:lumMod val="75000"/>
                </a:schemeClr>
              </a:solidFill>
            </a:rPr>
            <a:t>12,5</a:t>
          </a:r>
        </a:p>
      </cdr:txBody>
    </cdr:sp>
  </cdr:relSizeAnchor>
  <cdr:relSizeAnchor xmlns:cdr="http://schemas.openxmlformats.org/drawingml/2006/chartDrawing">
    <cdr:from>
      <cdr:x>0.37345</cdr:x>
      <cdr:y>0.78877</cdr:y>
    </cdr:from>
    <cdr:to>
      <cdr:x>0.44107</cdr:x>
      <cdr:y>0.83619</cdr:y>
    </cdr:to>
    <cdr:sp macro="" textlink="">
      <cdr:nvSpPr>
        <cdr:cNvPr id="6" name="pole tekstowe 5">
          <a:extLst xmlns:a="http://schemas.openxmlformats.org/drawingml/2006/main">
            <a:ext uri="{FF2B5EF4-FFF2-40B4-BE49-F238E27FC236}">
              <a16:creationId xmlns="" xmlns:a16="http://schemas.microsoft.com/office/drawing/2014/main" id="{EBB53ABF-1E81-4C7B-BE88-3189A4724580}"/>
            </a:ext>
          </a:extLst>
        </cdr:cNvPr>
        <cdr:cNvSpPr txBox="1"/>
      </cdr:nvSpPr>
      <cdr:spPr>
        <a:xfrm xmlns:a="http://schemas.openxmlformats.org/drawingml/2006/main">
          <a:off x="2473975" y="3593397"/>
          <a:ext cx="447998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horz" wrap="square" lIns="91440" tIns="45720" rIns="91440" bIns="45720" rtlCol="0" anchor="ctr"/>
        <a:lstStyle xmlns:a="http://schemas.openxmlformats.org/drawingml/2006/main"/>
        <a:p xmlns:a="http://schemas.openxmlformats.org/drawingml/2006/main">
          <a:pPr algn="r"/>
          <a:r>
            <a:rPr lang="pl-PL" sz="1200" b="1" i="0" dirty="0">
              <a:solidFill>
                <a:schemeClr val="accent2">
                  <a:lumMod val="75000"/>
                </a:schemeClr>
              </a:solidFill>
            </a:rPr>
            <a:t>0,5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22925" y="0"/>
            <a:ext cx="4302125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7BAEC-B0DC-43D9-B240-BB337EC6BD62}" type="datetimeFigureOut">
              <a:rPr lang="pl-PL" smtClean="0"/>
              <a:t>2018-12-13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924175" y="849313"/>
            <a:ext cx="4078288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2188" y="3271838"/>
            <a:ext cx="7942262" cy="267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22925" y="6456363"/>
            <a:ext cx="4302125" cy="3413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EEA31-2519-4428-A363-7EBC59FB6B0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5163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Obraz 21">
            <a:extLst>
              <a:ext uri="{FF2B5EF4-FFF2-40B4-BE49-F238E27FC236}">
                <a16:creationId xmlns:a16="http://schemas.microsoft.com/office/drawing/2014/main" xmlns="" id="{8D10B7A2-EABD-43D5-B0D3-F80EF981C42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92" t="20732" r="11921" b="11680"/>
          <a:stretch/>
        </p:blipFill>
        <p:spPr>
          <a:xfrm flipH="1">
            <a:off x="-4195" y="-25400"/>
            <a:ext cx="12196191" cy="6883399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92525E7-7364-440B-AFD4-2E5357814E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30062" y="2225025"/>
            <a:ext cx="7772401" cy="2379132"/>
          </a:xfrm>
        </p:spPr>
        <p:txBody>
          <a:bodyPr anchor="b">
            <a:noAutofit/>
          </a:bodyPr>
          <a:lstStyle>
            <a:lvl1pPr algn="r">
              <a:lnSpc>
                <a:spcPct val="80000"/>
              </a:lnSpc>
              <a:defRPr sz="3600" b="1">
                <a:solidFill>
                  <a:schemeClr val="bg1"/>
                </a:solidFill>
                <a:effectLst/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23" name="Podtytuł 2" descr="thrt">
            <a:extLst>
              <a:ext uri="{FF2B5EF4-FFF2-40B4-BE49-F238E27FC236}">
                <a16:creationId xmlns:a16="http://schemas.microsoft.com/office/drawing/2014/main" xmlns="" id="{EF287487-BC7B-4952-86A0-618178C2F4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9011" y="4725998"/>
            <a:ext cx="3943452" cy="800362"/>
          </a:xfrm>
        </p:spPr>
        <p:txBody>
          <a:bodyPr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400" b="0" i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pl-PL" dirty="0"/>
          </a:p>
        </p:txBody>
      </p:sp>
      <p:pic>
        <p:nvPicPr>
          <p:cNvPr id="21" name="Obraz 20">
            <a:extLst>
              <a:ext uri="{FF2B5EF4-FFF2-40B4-BE49-F238E27FC236}">
                <a16:creationId xmlns:a16="http://schemas.microsoft.com/office/drawing/2014/main" xmlns="" id="{C7CD65B7-D74A-4E35-A638-6FB53F66287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904" y="607476"/>
            <a:ext cx="5308724" cy="961174"/>
          </a:xfrm>
          <a:prstGeom prst="rect">
            <a:avLst/>
          </a:prstGeom>
        </p:spPr>
      </p:pic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DA19393A-374F-486C-B81F-EEF2D7C89EE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988" y="6086482"/>
            <a:ext cx="1319662" cy="424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463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z treści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C11B296-1272-404B-A785-117AD40C3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070" y="136526"/>
            <a:ext cx="9256145" cy="1044574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32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B6381ED-F82F-4E09-9CEF-43B931FD8A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9072" y="1825625"/>
            <a:ext cx="10154728" cy="4351338"/>
          </a:xfrm>
        </p:spPr>
        <p:txBody>
          <a:bodyPr>
            <a:noAutofit/>
          </a:bodyPr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Symbol zastępczy numeru slajdu 5">
            <a:extLst>
              <a:ext uri="{FF2B5EF4-FFF2-40B4-BE49-F238E27FC236}">
                <a16:creationId xmlns:a16="http://schemas.microsoft.com/office/drawing/2014/main" xmlns="" id="{D8E1DBBD-0D7A-4054-915E-5999E528C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106C3-129D-4547-A96D-5B16187F812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pic>
        <p:nvPicPr>
          <p:cNvPr id="9" name="Obraz 6">
            <a:extLst>
              <a:ext uri="{FF2B5EF4-FFF2-40B4-BE49-F238E27FC236}">
                <a16:creationId xmlns:a16="http://schemas.microsoft.com/office/drawing/2014/main" xmlns="" id="{3D46A091-5856-4EA8-97CC-F2B3E8F23CF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30" y="6356349"/>
            <a:ext cx="2044170" cy="367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xmlns="" id="{3C9FD071-2F09-4C2C-B467-1890ADEFC662}"/>
              </a:ext>
            </a:extLst>
          </p:cNvPr>
          <p:cNvCxnSpPr>
            <a:cxnSpLocks/>
          </p:cNvCxnSpPr>
          <p:nvPr userDrawn="1"/>
        </p:nvCxnSpPr>
        <p:spPr>
          <a:xfrm>
            <a:off x="0" y="6173788"/>
            <a:ext cx="12192000" cy="0"/>
          </a:xfrm>
          <a:prstGeom prst="line">
            <a:avLst/>
          </a:prstGeom>
          <a:ln w="12700">
            <a:solidFill>
              <a:srgbClr val="065B8A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1" name="Obraz 10">
            <a:extLst>
              <a:ext uri="{FF2B5EF4-FFF2-40B4-BE49-F238E27FC236}">
                <a16:creationId xmlns:a16="http://schemas.microsoft.com/office/drawing/2014/main" xmlns="" id="{B17EEAE6-BD8E-41FE-A027-FE63A3DEFA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04"/>
          <a:stretch/>
        </p:blipFill>
        <p:spPr>
          <a:xfrm>
            <a:off x="0" y="770614"/>
            <a:ext cx="320732" cy="5400000"/>
          </a:xfrm>
          <a:prstGeom prst="rect">
            <a:avLst/>
          </a:pr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xmlns="" id="{5E877D56-045D-42F9-A818-497158876F38}"/>
              </a:ext>
            </a:extLst>
          </p:cNvPr>
          <p:cNvSpPr txBox="1"/>
          <p:nvPr userDrawn="1"/>
        </p:nvSpPr>
        <p:spPr>
          <a:xfrm>
            <a:off x="2571674" y="6398685"/>
            <a:ext cx="32533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0" spc="0" dirty="0">
                <a:solidFill>
                  <a:schemeClr val="accent1">
                    <a:lumMod val="75000"/>
                  </a:schemeClr>
                </a:solidFill>
              </a:rPr>
              <a:t>Wojewódzki Urząd Pracy w Gdańsku</a:t>
            </a:r>
            <a:endParaRPr lang="pl-PL" sz="1200" b="0" i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0025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z treścią 2 kolum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A36A2CA-ED0B-4679-B3A1-86CE63614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072" y="102660"/>
            <a:ext cx="9223395" cy="921808"/>
          </a:xfrm>
        </p:spPr>
        <p:txBody>
          <a:bodyPr>
            <a:noAutofit/>
          </a:bodyPr>
          <a:lstStyle>
            <a:lvl1pPr>
              <a:defRPr sz="3200"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A36F7FE-F895-48C2-9B76-8AADA442D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99072" y="1825625"/>
            <a:ext cx="4820728" cy="4351338"/>
          </a:xfrm>
        </p:spPr>
        <p:txBody>
          <a:bodyPr>
            <a:no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xmlns="" id="{4D262379-14C1-48D9-8524-1407F944F3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>
            <a:no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9" name="Symbol zastępczy numeru slajdu 6">
            <a:extLst>
              <a:ext uri="{FF2B5EF4-FFF2-40B4-BE49-F238E27FC236}">
                <a16:creationId xmlns:a16="http://schemas.microsoft.com/office/drawing/2014/main" xmlns="" id="{29894E3E-65E7-45DF-9C65-D4FAADE4F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2C98E9-5940-4A4A-AFAE-7F11481FFA7C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pic>
        <p:nvPicPr>
          <p:cNvPr id="10" name="Obraz 6">
            <a:extLst>
              <a:ext uri="{FF2B5EF4-FFF2-40B4-BE49-F238E27FC236}">
                <a16:creationId xmlns:a16="http://schemas.microsoft.com/office/drawing/2014/main" xmlns="" id="{935AD0E6-7E25-4A7E-941D-CBB58E90B7B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30" y="6356349"/>
            <a:ext cx="2044170" cy="367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Łącznik prosty 7">
            <a:extLst>
              <a:ext uri="{FF2B5EF4-FFF2-40B4-BE49-F238E27FC236}">
                <a16:creationId xmlns:a16="http://schemas.microsoft.com/office/drawing/2014/main" xmlns="" id="{DA369921-1A11-4352-9D64-3AE7C9DFFF1E}"/>
              </a:ext>
            </a:extLst>
          </p:cNvPr>
          <p:cNvCxnSpPr>
            <a:cxnSpLocks/>
          </p:cNvCxnSpPr>
          <p:nvPr userDrawn="1"/>
        </p:nvCxnSpPr>
        <p:spPr>
          <a:xfrm>
            <a:off x="0" y="6173788"/>
            <a:ext cx="12192000" cy="0"/>
          </a:xfrm>
          <a:prstGeom prst="line">
            <a:avLst/>
          </a:prstGeom>
          <a:ln w="12700">
            <a:solidFill>
              <a:srgbClr val="065B8A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2" name="Obraz 11">
            <a:extLst>
              <a:ext uri="{FF2B5EF4-FFF2-40B4-BE49-F238E27FC236}">
                <a16:creationId xmlns:a16="http://schemas.microsoft.com/office/drawing/2014/main" xmlns="" id="{166AE3C7-801C-4CA2-960B-A7AF510B1C6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04"/>
          <a:stretch/>
        </p:blipFill>
        <p:spPr>
          <a:xfrm>
            <a:off x="0" y="770614"/>
            <a:ext cx="320732" cy="5400000"/>
          </a:xfrm>
          <a:prstGeom prst="rect">
            <a:avLst/>
          </a:prstGeom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xmlns="" id="{B250A22C-BF42-4625-AB87-E37EAD630C98}"/>
              </a:ext>
            </a:extLst>
          </p:cNvPr>
          <p:cNvSpPr txBox="1"/>
          <p:nvPr userDrawn="1"/>
        </p:nvSpPr>
        <p:spPr>
          <a:xfrm>
            <a:off x="2571674" y="6398685"/>
            <a:ext cx="32533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0" spc="0" dirty="0">
                <a:solidFill>
                  <a:schemeClr val="accent1">
                    <a:lumMod val="75000"/>
                  </a:schemeClr>
                </a:solidFill>
              </a:rPr>
              <a:t>Wojewódzki Urząd Pracy w Gdańsku</a:t>
            </a:r>
            <a:endParaRPr lang="pl-PL" sz="1200" b="0" i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1956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slajd 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numeru slajdu 3">
            <a:extLst>
              <a:ext uri="{FF2B5EF4-FFF2-40B4-BE49-F238E27FC236}">
                <a16:creationId xmlns:a16="http://schemas.microsoft.com/office/drawing/2014/main" xmlns="" id="{CFEC3FF7-3B97-4108-9AEF-881C4FAB4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07E5E4-5D64-4855-8CA2-EE491972C09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  <p:pic>
        <p:nvPicPr>
          <p:cNvPr id="6" name="Obraz 6">
            <a:extLst>
              <a:ext uri="{FF2B5EF4-FFF2-40B4-BE49-F238E27FC236}">
                <a16:creationId xmlns:a16="http://schemas.microsoft.com/office/drawing/2014/main" xmlns="" id="{8EEE6434-C04C-435F-AD62-C1BFCC1C992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030" y="6356349"/>
            <a:ext cx="2044170" cy="3676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Łącznik prosty 6">
            <a:extLst>
              <a:ext uri="{FF2B5EF4-FFF2-40B4-BE49-F238E27FC236}">
                <a16:creationId xmlns:a16="http://schemas.microsoft.com/office/drawing/2014/main" xmlns="" id="{6E3241DA-AEF5-4C2D-A2E4-D017F804E524}"/>
              </a:ext>
            </a:extLst>
          </p:cNvPr>
          <p:cNvCxnSpPr>
            <a:cxnSpLocks/>
          </p:cNvCxnSpPr>
          <p:nvPr userDrawn="1"/>
        </p:nvCxnSpPr>
        <p:spPr>
          <a:xfrm>
            <a:off x="0" y="6173788"/>
            <a:ext cx="12192000" cy="0"/>
          </a:xfrm>
          <a:prstGeom prst="line">
            <a:avLst/>
          </a:prstGeom>
          <a:ln w="12700">
            <a:solidFill>
              <a:srgbClr val="065B8A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BC784A35-3D03-4420-B6CE-445CA4369F8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04"/>
          <a:stretch/>
        </p:blipFill>
        <p:spPr>
          <a:xfrm>
            <a:off x="0" y="770614"/>
            <a:ext cx="320732" cy="5400000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xmlns="" id="{A08730D8-FEBD-4D96-B09B-84D6056FC477}"/>
              </a:ext>
            </a:extLst>
          </p:cNvPr>
          <p:cNvSpPr txBox="1"/>
          <p:nvPr userDrawn="1"/>
        </p:nvSpPr>
        <p:spPr>
          <a:xfrm>
            <a:off x="2571674" y="6398685"/>
            <a:ext cx="32533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0" spc="0" dirty="0">
                <a:solidFill>
                  <a:schemeClr val="accent1">
                    <a:lumMod val="75000"/>
                  </a:schemeClr>
                </a:solidFill>
              </a:rPr>
              <a:t>Wojewódzki Urząd Pracy w Gdańsku</a:t>
            </a:r>
            <a:endParaRPr lang="pl-PL" sz="1200" b="0" i="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827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ostat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xmlns="" id="{D45CBDDB-05BD-4D05-A3E2-130ECB82B85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492" t="20732" r="11921" b="11680"/>
          <a:stretch/>
        </p:blipFill>
        <p:spPr>
          <a:xfrm flipH="1">
            <a:off x="-38101" y="-17516"/>
            <a:ext cx="12249527" cy="6868319"/>
          </a:xfrm>
          <a:prstGeom prst="rect">
            <a:avLst/>
          </a:prstGeom>
        </p:spPr>
      </p:pic>
      <p:sp>
        <p:nvSpPr>
          <p:cNvPr id="5" name="pole tekstowe 8">
            <a:extLst>
              <a:ext uri="{FF2B5EF4-FFF2-40B4-BE49-F238E27FC236}">
                <a16:creationId xmlns:a16="http://schemas.microsoft.com/office/drawing/2014/main" xmlns="" id="{C555D15E-45D4-4A02-97E9-200077169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1715" y="3960648"/>
            <a:ext cx="47609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pl-PL" altLang="pl-PL" sz="3600" b="1" dirty="0">
                <a:solidFill>
                  <a:schemeClr val="bg1"/>
                </a:solidFill>
              </a:rPr>
              <a:t>Dziękuję za uwagę</a:t>
            </a:r>
          </a:p>
        </p:txBody>
      </p:sp>
      <p:sp>
        <p:nvSpPr>
          <p:cNvPr id="10" name="Podtytuł 2">
            <a:extLst>
              <a:ext uri="{FF2B5EF4-FFF2-40B4-BE49-F238E27FC236}">
                <a16:creationId xmlns:a16="http://schemas.microsoft.com/office/drawing/2014/main" xmlns="" id="{7F18666A-BD6F-4405-854D-6100925F92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59176" y="4645553"/>
            <a:ext cx="3943452" cy="713847"/>
          </a:xfrm>
        </p:spPr>
        <p:txBody>
          <a:bodyPr>
            <a:noAutofit/>
          </a:bodyPr>
          <a:lstStyle>
            <a:lvl1pPr marL="0" indent="0" algn="r">
              <a:lnSpc>
                <a:spcPct val="100000"/>
              </a:lnSpc>
              <a:spcBef>
                <a:spcPts val="0"/>
              </a:spcBef>
              <a:buNone/>
              <a:defRPr sz="1400" b="0" i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pl-PL" dirty="0"/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xmlns="" id="{98241FF8-96C3-4270-B818-1DECF3FE078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3904" y="607476"/>
            <a:ext cx="5308724" cy="961174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xmlns="" id="{8ED08511-6859-4BB3-AFDD-904E80C42AD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3988" y="6086482"/>
            <a:ext cx="1319662" cy="424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16619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ymbol zastępczy tytułu 1">
            <a:extLst>
              <a:ext uri="{FF2B5EF4-FFF2-40B4-BE49-F238E27FC236}">
                <a16:creationId xmlns:a16="http://schemas.microsoft.com/office/drawing/2014/main" xmlns="" id="{5734B7C6-BDDC-4337-AF9A-76EF4AD2E7B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</a:t>
            </a:r>
          </a:p>
        </p:txBody>
      </p:sp>
      <p:sp>
        <p:nvSpPr>
          <p:cNvPr id="1027" name="Symbol zastępczy tekstu 2">
            <a:extLst>
              <a:ext uri="{FF2B5EF4-FFF2-40B4-BE49-F238E27FC236}">
                <a16:creationId xmlns:a16="http://schemas.microsoft.com/office/drawing/2014/main" xmlns="" id="{88A4581F-7055-43EE-AFFD-CD47FEB9DB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Edytuj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xmlns="" id="{B7416B04-3E15-49A8-898B-98AED26987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xmlns="" id="{DF59730B-A523-4F75-A047-279A8CEA04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FE8F4AA-F2C8-4E53-9F0E-FF2A521B2619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3858-5248-49D3-8D8B-0619AC042796}" type="slidenum">
              <a:rPr lang="pl-PL" smtClean="0"/>
              <a:pPr/>
              <a:t>1</a:t>
            </a:fld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623392" y="3789040"/>
            <a:ext cx="111612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268605" algn="just">
              <a:lnSpc>
                <a:spcPct val="150000"/>
              </a:lnSpc>
              <a:spcAft>
                <a:spcPts val="0"/>
              </a:spcAft>
              <a:tabLst>
                <a:tab pos="342900" algn="l"/>
              </a:tabLst>
            </a:pPr>
            <a:r>
              <a:rPr lang="pl-PL" sz="1200" dirty="0">
                <a:solidFill>
                  <a:srgbClr val="1E4B7D"/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pl-PL" sz="1200" i="1" dirty="0">
                <a:solidFill>
                  <a:srgbClr val="1E4B7D"/>
                </a:solidFill>
                <a:latin typeface="+mn-lt"/>
                <a:ea typeface="Times New Roman" panose="02020603050405020304" pitchFamily="18" charset="0"/>
              </a:rPr>
              <a:t>Z końcem 2017 r. procedura rejestracji oświadczeń </a:t>
            </a:r>
            <a:r>
              <a:rPr lang="pl-PL" sz="1200" i="1" u="sng" dirty="0">
                <a:solidFill>
                  <a:srgbClr val="1E4B7D"/>
                </a:solidFill>
                <a:latin typeface="+mn-lt"/>
                <a:ea typeface="Times New Roman" panose="02020603050405020304" pitchFamily="18" charset="0"/>
              </a:rPr>
              <a:t>o zamiarze powierzenia pracy cudzoziemcowi</a:t>
            </a:r>
            <a:r>
              <a:rPr lang="pl-PL" sz="1200" i="1" dirty="0">
                <a:solidFill>
                  <a:srgbClr val="1E4B7D"/>
                </a:solidFill>
                <a:latin typeface="+mn-lt"/>
                <a:ea typeface="Times New Roman" panose="02020603050405020304" pitchFamily="18" charset="0"/>
              </a:rPr>
              <a:t> została zakończona, a od 1 stycznia 2018 r. znowelizowana ustawa                  o promocji zatrudnienia i instytucjach rynku pracy </a:t>
            </a:r>
            <a:r>
              <a:rPr lang="pl-PL" sz="1200" i="1" dirty="0">
                <a:solidFill>
                  <a:srgbClr val="1E4B7D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(Dz.U. z 2017 r., poz. 1065 z </a:t>
            </a:r>
            <a:r>
              <a:rPr lang="pl-PL" sz="1200" i="1" dirty="0" err="1">
                <a:solidFill>
                  <a:srgbClr val="1E4B7D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późn.zm</a:t>
            </a:r>
            <a:r>
              <a:rPr lang="pl-PL" sz="1200" i="1" dirty="0">
                <a:solidFill>
                  <a:srgbClr val="1E4B7D"/>
                </a:solidFill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r>
              <a:rPr lang="pl-PL" sz="1200" i="1" dirty="0">
                <a:solidFill>
                  <a:srgbClr val="1E4B7D"/>
                </a:solidFill>
                <a:latin typeface="+mn-lt"/>
                <a:ea typeface="Times New Roman" panose="02020603050405020304" pitchFamily="18" charset="0"/>
              </a:rPr>
              <a:t>wprowadziła oświadczenia </a:t>
            </a:r>
            <a:r>
              <a:rPr lang="pl-PL" sz="1200" i="1" u="sng" dirty="0">
                <a:solidFill>
                  <a:srgbClr val="1E4B7D"/>
                </a:solidFill>
                <a:latin typeface="+mn-lt"/>
                <a:ea typeface="Times New Roman" panose="02020603050405020304" pitchFamily="18" charset="0"/>
              </a:rPr>
              <a:t>o powierzeniu wykonywania pracy cudzoziemcowi,</a:t>
            </a:r>
            <a:r>
              <a:rPr lang="pl-PL" sz="1200" i="1" dirty="0">
                <a:solidFill>
                  <a:srgbClr val="1E4B7D"/>
                </a:solidFill>
                <a:latin typeface="+mn-lt"/>
                <a:ea typeface="Times New Roman" panose="02020603050405020304" pitchFamily="18" charset="0"/>
              </a:rPr>
              <a:t> które dotyczą prac nie sezonowych. W związku z powyższym nie należy porównywać danych dotyczących oświadczeń o zamiarze powierzenia pracy cudzoziemcowi rejestrowanych do końca 2017 r. z danymi dotyczącymi oświadczeń o powierzeniu wykonywania pracy cudzoziemcowi obowiązującymi od 1.01.2018 r. Ponadto od 1 stycznia 2018 r. ustawa wprowadziła nowe rozwiązanie umożliwiające zatrudnianie w Polsce cudzoziemców do pracy sezonowej – </a:t>
            </a:r>
            <a:r>
              <a:rPr lang="pl-PL" sz="1200" i="1" u="sng" dirty="0">
                <a:solidFill>
                  <a:srgbClr val="1E4B7D"/>
                </a:solidFill>
                <a:latin typeface="+mn-lt"/>
                <a:ea typeface="Times New Roman" panose="02020603050405020304" pitchFamily="18" charset="0"/>
              </a:rPr>
              <a:t>zezwolenie na pracę sezonową</a:t>
            </a:r>
            <a:r>
              <a:rPr lang="pl-PL" sz="1200" i="1" dirty="0">
                <a:solidFill>
                  <a:srgbClr val="1E4B7D"/>
                </a:solidFill>
                <a:latin typeface="+mn-lt"/>
                <a:ea typeface="Times New Roman" panose="02020603050405020304" pitchFamily="18" charset="0"/>
              </a:rPr>
              <a:t>.</a:t>
            </a:r>
            <a:r>
              <a:rPr lang="pl-PL" sz="1200" dirty="0">
                <a:solidFill>
                  <a:srgbClr val="1E4B7D"/>
                </a:solidFill>
                <a:latin typeface="+mn-lt"/>
                <a:ea typeface="Times New Roman" panose="02020603050405020304" pitchFamily="18" charset="0"/>
              </a:rPr>
              <a:t> </a:t>
            </a:r>
            <a:endParaRPr lang="pl-PL" sz="4400" dirty="0">
              <a:solidFill>
                <a:srgbClr val="1E4B7D"/>
              </a:solidFill>
              <a:effectLst/>
              <a:latin typeface="+mn-lt"/>
              <a:ea typeface="Times New Roman" panose="02020603050405020304" pitchFamily="18" charset="0"/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2135560" y="918879"/>
            <a:ext cx="9505056" cy="76944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/>
          <a:p>
            <a:pPr algn="r">
              <a:defRPr/>
            </a:pPr>
            <a:r>
              <a:rPr lang="pl-PL" sz="4400" b="1" u="sng">
                <a:solidFill>
                  <a:srgbClr val="1E4B7D"/>
                </a:solidFill>
                <a:latin typeface="+mj-lt"/>
              </a:rPr>
              <a:t>Zatrudnianie cudzoziemców </a:t>
            </a:r>
            <a:endParaRPr lang="pl-PL" sz="4400" b="1" u="sng" dirty="0">
              <a:solidFill>
                <a:srgbClr val="1E4B7D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85226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3858-5248-49D3-8D8B-0619AC042796}" type="slidenum">
              <a:rPr lang="pl-PL" smtClean="0"/>
              <a:pPr/>
              <a:t>2</a:t>
            </a:fld>
            <a:endParaRPr lang="pl-PL"/>
          </a:p>
        </p:txBody>
      </p:sp>
      <p:sp>
        <p:nvSpPr>
          <p:cNvPr id="3" name="Prostokąt 2"/>
          <p:cNvSpPr/>
          <p:nvPr/>
        </p:nvSpPr>
        <p:spPr>
          <a:xfrm>
            <a:off x="119336" y="260648"/>
            <a:ext cx="579222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b="1">
                <a:solidFill>
                  <a:srgbClr val="1E4B7D"/>
                </a:solidFill>
                <a:latin typeface="+mj-lt"/>
                <a:ea typeface="+mj-ea"/>
                <a:cs typeface="+mj-cs"/>
              </a:rPr>
              <a:t>Oświadczenia o powierzeniu wykonywania pracy cudzoziemcom </a:t>
            </a:r>
          </a:p>
          <a:p>
            <a:pPr algn="ctr"/>
            <a:r>
              <a:rPr lang="pl-PL" sz="1600" b="1">
                <a:solidFill>
                  <a:srgbClr val="1E4B7D"/>
                </a:solidFill>
                <a:latin typeface="+mj-lt"/>
                <a:ea typeface="+mj-ea"/>
                <a:cs typeface="+mj-cs"/>
              </a:rPr>
              <a:t>w</a:t>
            </a:r>
            <a:r>
              <a:rPr lang="pl-PL" sz="1600" b="1" smtClean="0">
                <a:solidFill>
                  <a:srgbClr val="1E4B7D"/>
                </a:solidFill>
                <a:latin typeface="+mj-lt"/>
                <a:ea typeface="+mj-ea"/>
                <a:cs typeface="+mj-cs"/>
              </a:rPr>
              <a:t>pisane do ewidencji oświadczeń przez powiatowe urzędy </a:t>
            </a:r>
            <a:r>
              <a:rPr lang="pl-PL" sz="1600" b="1">
                <a:solidFill>
                  <a:srgbClr val="1E4B7D"/>
                </a:solidFill>
                <a:latin typeface="+mj-lt"/>
                <a:ea typeface="+mj-ea"/>
                <a:cs typeface="+mj-cs"/>
              </a:rPr>
              <a:t>pracy </a:t>
            </a:r>
          </a:p>
          <a:p>
            <a:pPr algn="ctr"/>
            <a:r>
              <a:rPr lang="pl-PL" sz="1600" b="1">
                <a:solidFill>
                  <a:srgbClr val="1E4B7D"/>
                </a:solidFill>
                <a:latin typeface="+mj-lt"/>
                <a:ea typeface="+mj-ea"/>
                <a:cs typeface="+mj-cs"/>
              </a:rPr>
              <a:t>województwa pomorskiego </a:t>
            </a:r>
            <a:endParaRPr lang="pl-PL" sz="1600" b="1" smtClean="0">
              <a:solidFill>
                <a:srgbClr val="1E4B7D"/>
              </a:solidFill>
              <a:latin typeface="+mj-lt"/>
              <a:ea typeface="+mj-ea"/>
              <a:cs typeface="+mj-cs"/>
            </a:endParaRPr>
          </a:p>
          <a:p>
            <a:pPr algn="ctr"/>
            <a:r>
              <a:rPr lang="pl-PL" sz="1600" b="1" smtClean="0">
                <a:solidFill>
                  <a:srgbClr val="1E4B7D"/>
                </a:solidFill>
                <a:latin typeface="+mj-lt"/>
                <a:ea typeface="+mj-ea"/>
                <a:cs typeface="+mj-cs"/>
              </a:rPr>
              <a:t>w </a:t>
            </a:r>
            <a:r>
              <a:rPr lang="pl-PL" sz="1600" b="1" smtClean="0">
                <a:solidFill>
                  <a:srgbClr val="1E4B7D"/>
                </a:solidFill>
                <a:latin typeface="+mj-lt"/>
                <a:ea typeface="+mj-ea"/>
                <a:cs typeface="+mj-cs"/>
              </a:rPr>
              <a:t>listopadzie </a:t>
            </a:r>
            <a:r>
              <a:rPr lang="pl-PL" sz="1600" b="1">
                <a:solidFill>
                  <a:srgbClr val="1E4B7D"/>
                </a:solidFill>
                <a:latin typeface="+mj-lt"/>
                <a:ea typeface="+mj-ea"/>
                <a:cs typeface="+mj-cs"/>
              </a:rPr>
              <a:t>2018 r.</a:t>
            </a:r>
          </a:p>
        </p:txBody>
      </p:sp>
      <p:sp>
        <p:nvSpPr>
          <p:cNvPr id="8" name="Prostokąt 7"/>
          <p:cNvSpPr/>
          <p:nvPr/>
        </p:nvSpPr>
        <p:spPr>
          <a:xfrm>
            <a:off x="5735960" y="260648"/>
            <a:ext cx="6096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l-PL" sz="1600" b="1">
                <a:solidFill>
                  <a:srgbClr val="1E4B7D"/>
                </a:solidFill>
                <a:latin typeface="+mj-lt"/>
                <a:ea typeface="+mj-ea"/>
                <a:cs typeface="+mj-cs"/>
              </a:rPr>
              <a:t>Zezwolenia na pracę sezonową dla cudzoziemców </a:t>
            </a:r>
          </a:p>
          <a:p>
            <a:pPr algn="ctr"/>
            <a:r>
              <a:rPr lang="pl-PL" sz="1600" b="1">
                <a:solidFill>
                  <a:srgbClr val="1E4B7D"/>
                </a:solidFill>
                <a:latin typeface="+mj-lt"/>
                <a:ea typeface="+mj-ea"/>
                <a:cs typeface="+mj-cs"/>
              </a:rPr>
              <a:t>wydane w powiatowych urzędach pracy województwa pomorskiego</a:t>
            </a:r>
          </a:p>
          <a:p>
            <a:pPr algn="ctr"/>
            <a:r>
              <a:rPr lang="pl-PL" sz="1600" b="1">
                <a:solidFill>
                  <a:srgbClr val="1E4B7D"/>
                </a:solidFill>
                <a:latin typeface="+mj-lt"/>
                <a:ea typeface="+mj-ea"/>
                <a:cs typeface="+mj-cs"/>
              </a:rPr>
              <a:t> </a:t>
            </a:r>
            <a:r>
              <a:rPr lang="pl-PL" sz="1600" b="1" smtClean="0">
                <a:solidFill>
                  <a:srgbClr val="1E4B7D"/>
                </a:solidFill>
                <a:latin typeface="+mj-lt"/>
                <a:ea typeface="+mj-ea"/>
                <a:cs typeface="+mj-cs"/>
              </a:rPr>
              <a:t>w </a:t>
            </a:r>
            <a:r>
              <a:rPr lang="pl-PL" sz="1600" b="1" smtClean="0">
                <a:solidFill>
                  <a:srgbClr val="1E4B7D"/>
                </a:solidFill>
                <a:latin typeface="+mj-lt"/>
                <a:ea typeface="+mj-ea"/>
                <a:cs typeface="+mj-cs"/>
              </a:rPr>
              <a:t>listopadzie </a:t>
            </a:r>
            <a:r>
              <a:rPr lang="pl-PL" sz="1600" b="1">
                <a:solidFill>
                  <a:srgbClr val="1E4B7D"/>
                </a:solidFill>
                <a:latin typeface="+mj-lt"/>
                <a:ea typeface="+mj-ea"/>
                <a:cs typeface="+mj-cs"/>
              </a:rPr>
              <a:t>2018 r.</a:t>
            </a:r>
          </a:p>
        </p:txBody>
      </p:sp>
      <p:sp>
        <p:nvSpPr>
          <p:cNvPr id="9" name="Prostokąt 8"/>
          <p:cNvSpPr/>
          <p:nvPr/>
        </p:nvSpPr>
        <p:spPr>
          <a:xfrm>
            <a:off x="11067974" y="5870351"/>
            <a:ext cx="112402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000" i="1" dirty="0">
                <a:solidFill>
                  <a:srgbClr val="1E4B7D"/>
                </a:solidFill>
              </a:rPr>
              <a:t>Źródło: Dane PUP.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26" t="27106" r="906" b="4642"/>
          <a:stretch/>
        </p:blipFill>
        <p:spPr>
          <a:xfrm>
            <a:off x="326570" y="1566102"/>
            <a:ext cx="5775640" cy="3548743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671" t="24534" r="2456" b="4467"/>
          <a:stretch/>
        </p:blipFill>
        <p:spPr>
          <a:xfrm>
            <a:off x="6392443" y="1566102"/>
            <a:ext cx="5439517" cy="3441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534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3858-5248-49D3-8D8B-0619AC042796}" type="slidenum">
              <a:rPr lang="pl-PL" smtClean="0"/>
              <a:pPr/>
              <a:t>3</a:t>
            </a:fld>
            <a:endParaRPr lang="pl-PL"/>
          </a:p>
        </p:txBody>
      </p:sp>
      <p:graphicFrame>
        <p:nvGraphicFramePr>
          <p:cNvPr id="5" name="Wykres 4"/>
          <p:cNvGraphicFramePr/>
          <p:nvPr>
            <p:extLst>
              <p:ext uri="{D42A27DB-BD31-4B8C-83A1-F6EECF244321}">
                <p14:modId xmlns:p14="http://schemas.microsoft.com/office/powerpoint/2010/main" val="1784880862"/>
              </p:ext>
            </p:extLst>
          </p:nvPr>
        </p:nvGraphicFramePr>
        <p:xfrm>
          <a:off x="551384" y="1217657"/>
          <a:ext cx="11109980" cy="4763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Prostokąt 8"/>
          <p:cNvSpPr/>
          <p:nvPr/>
        </p:nvSpPr>
        <p:spPr>
          <a:xfrm>
            <a:off x="11067974" y="5858024"/>
            <a:ext cx="112402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000" i="1">
                <a:solidFill>
                  <a:srgbClr val="1E4B7D"/>
                </a:solidFill>
              </a:rPr>
              <a:t>Źródło: Dane PUP.</a:t>
            </a:r>
            <a:endParaRPr lang="pl-PL" sz="1000" i="1" dirty="0">
              <a:solidFill>
                <a:srgbClr val="1E4B7D"/>
              </a:solidFill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983432" y="275134"/>
            <a:ext cx="11029709" cy="665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 sz="1862" b="0" i="0" u="none" strike="noStrike" kern="1200" cap="none" spc="20" baseline="0">
                <a:solidFill>
                  <a:srgbClr val="1F497D">
                    <a:lumMod val="7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pl-PL" b="1">
                <a:solidFill>
                  <a:srgbClr val="1E4B7D"/>
                </a:solidFill>
              </a:rPr>
              <a:t>Oświadczenia o powierzeniu wykonywania pracy cudzoziemcom </a:t>
            </a:r>
          </a:p>
          <a:p>
            <a:pPr algn="r">
              <a:defRPr sz="1862" b="0" i="0" u="none" strike="noStrike" kern="1200" cap="none" spc="20" baseline="0">
                <a:solidFill>
                  <a:srgbClr val="1F497D">
                    <a:lumMod val="7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pl-PL" b="1" smtClean="0">
                <a:solidFill>
                  <a:srgbClr val="1E4B7D"/>
                </a:solidFill>
              </a:rPr>
              <a:t>wpisane </a:t>
            </a:r>
            <a:r>
              <a:rPr lang="pl-PL" b="1">
                <a:solidFill>
                  <a:srgbClr val="1E4B7D"/>
                </a:solidFill>
              </a:rPr>
              <a:t>do ewidencji oświadczeń przez </a:t>
            </a:r>
            <a:r>
              <a:rPr lang="pl-PL" b="1" smtClean="0">
                <a:solidFill>
                  <a:srgbClr val="1E4B7D"/>
                </a:solidFill>
              </a:rPr>
              <a:t>powiatowe </a:t>
            </a:r>
            <a:r>
              <a:rPr lang="pl-PL" b="1">
                <a:solidFill>
                  <a:srgbClr val="1E4B7D"/>
                </a:solidFill>
              </a:rPr>
              <a:t>urzędy pracy województwa </a:t>
            </a:r>
            <a:r>
              <a:rPr lang="pl-PL" b="1" smtClean="0">
                <a:solidFill>
                  <a:srgbClr val="1E4B7D"/>
                </a:solidFill>
              </a:rPr>
              <a:t>pomorskiego w 2018 roku </a:t>
            </a:r>
            <a:endParaRPr lang="pl-PL" b="1">
              <a:solidFill>
                <a:srgbClr val="1E4B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7989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umeru slajd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B13858-5248-49D3-8D8B-0619AC042796}" type="slidenum">
              <a:rPr lang="pl-PL" smtClean="0"/>
              <a:pPr/>
              <a:t>4</a:t>
            </a:fld>
            <a:endParaRPr lang="pl-PL"/>
          </a:p>
        </p:txBody>
      </p:sp>
      <p:graphicFrame>
        <p:nvGraphicFramePr>
          <p:cNvPr id="3" name="Wykres 2"/>
          <p:cNvGraphicFramePr/>
          <p:nvPr>
            <p:extLst>
              <p:ext uri="{D42A27DB-BD31-4B8C-83A1-F6EECF244321}">
                <p14:modId xmlns:p14="http://schemas.microsoft.com/office/powerpoint/2010/main" val="1529723406"/>
              </p:ext>
            </p:extLst>
          </p:nvPr>
        </p:nvGraphicFramePr>
        <p:xfrm>
          <a:off x="407368" y="188640"/>
          <a:ext cx="11449272" cy="55262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Prostokąt 3"/>
          <p:cNvSpPr/>
          <p:nvPr/>
        </p:nvSpPr>
        <p:spPr>
          <a:xfrm>
            <a:off x="10743697" y="5904838"/>
            <a:ext cx="122020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i="1">
                <a:solidFill>
                  <a:srgbClr val="1E4B7D"/>
                </a:solidFill>
              </a:rPr>
              <a:t>Źródło: Dane PUP.</a:t>
            </a:r>
            <a:endParaRPr lang="pl-PL" sz="1100" i="1" dirty="0">
              <a:solidFill>
                <a:srgbClr val="1E4B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3143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az 9">
            <a:extLst>
              <a:ext uri="{FF2B5EF4-FFF2-40B4-BE49-F238E27FC236}">
                <a16:creationId xmlns="" xmlns:a16="http://schemas.microsoft.com/office/drawing/2014/main" id="{7B9567B9-E7A5-4D28-85CD-72EB2A09CA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392" y="6386889"/>
            <a:ext cx="2292101" cy="289561"/>
          </a:xfrm>
          <a:prstGeom prst="rect">
            <a:avLst/>
          </a:prstGeom>
        </p:spPr>
      </p:pic>
      <p:sp>
        <p:nvSpPr>
          <p:cNvPr id="6" name="Tytuł 1"/>
          <p:cNvSpPr txBox="1">
            <a:spLocks/>
          </p:cNvSpPr>
          <p:nvPr/>
        </p:nvSpPr>
        <p:spPr>
          <a:xfrm>
            <a:off x="1187669" y="180236"/>
            <a:ext cx="10584873" cy="4128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pl-PL" sz="2400" b="1" dirty="0">
                <a:solidFill>
                  <a:srgbClr val="1E4B7D"/>
                </a:solidFill>
              </a:rPr>
              <a:t>Liczba oświadczeń* o zamiarze powierzenia wykonywania pracy cudzoziemcom </a:t>
            </a:r>
            <a:endParaRPr kumimoji="0" lang="pl-PL" sz="2400" b="1" i="0" u="none" strike="noStrike" kern="1200" cap="none" spc="0" normalizeH="0" baseline="0" noProof="0" dirty="0">
              <a:ln>
                <a:noFill/>
              </a:ln>
              <a:solidFill>
                <a:srgbClr val="1E4B7D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7" name="Wykres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8754546"/>
              </p:ext>
            </p:extLst>
          </p:nvPr>
        </p:nvGraphicFramePr>
        <p:xfrm>
          <a:off x="393980" y="1086872"/>
          <a:ext cx="5184576" cy="4455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Symbol zastępczy zawartości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1687399"/>
              </p:ext>
            </p:extLst>
          </p:nvPr>
        </p:nvGraphicFramePr>
        <p:xfrm>
          <a:off x="5704113" y="843716"/>
          <a:ext cx="6342847" cy="45556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Prostokąt 8"/>
          <p:cNvSpPr/>
          <p:nvPr/>
        </p:nvSpPr>
        <p:spPr>
          <a:xfrm>
            <a:off x="805543" y="5580140"/>
            <a:ext cx="10966999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pl-PL" sz="1050" i="1" dirty="0">
                <a:solidFill>
                  <a:schemeClr val="accent1">
                    <a:lumMod val="25000"/>
                  </a:schemeClr>
                </a:solidFill>
              </a:rPr>
              <a:t>* dotyczy oświadczeń, zarejestrowanych w powiatowych  urzędach pracy woj. pomorskiego, o zamiarze powierzenia wykonywania pracy obywatelom Republiki Armenii, Republiki Białorusi, Republiki Mołdawii, Federacji Rosyjskiej, Gruzji i Ukrainy bez konieczności uzyskania zezwolenia na pracę. </a:t>
            </a:r>
          </a:p>
        </p:txBody>
      </p:sp>
      <p:sp>
        <p:nvSpPr>
          <p:cNvPr id="2" name="Prostokąt 1"/>
          <p:cNvSpPr/>
          <p:nvPr/>
        </p:nvSpPr>
        <p:spPr>
          <a:xfrm>
            <a:off x="11056519" y="5982277"/>
            <a:ext cx="1220206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100" i="1">
                <a:solidFill>
                  <a:srgbClr val="1E4B7D"/>
                </a:solidFill>
              </a:rPr>
              <a:t>Źródło: Dane PUP.</a:t>
            </a:r>
            <a:endParaRPr lang="pl-PL" sz="1100" i="1" dirty="0">
              <a:solidFill>
                <a:srgbClr val="1E4B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948178"/>
      </p:ext>
    </p:extLst>
  </p:cSld>
  <p:clrMapOvr>
    <a:masterClrMapping/>
  </p:clrMapOvr>
</p:sld>
</file>

<file path=ppt/theme/theme1.xml><?xml version="1.0" encoding="utf-8"?>
<a:theme xmlns:a="http://schemas.openxmlformats.org/drawingml/2006/main" name="WUP slajdy podstawow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 WUP [tryb zgodności]" id="{0F4B2AE2-45AC-4FBA-A7F5-77D9827F73D6}" vid="{3ACE634C-7652-4C93-8C76-BD78B580A420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</TotalTime>
  <Words>205</Words>
  <Application>Microsoft Office PowerPoint</Application>
  <PresentationFormat>Panoramiczny</PresentationFormat>
  <Paragraphs>29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WUP slajdy podstawowe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Jarosław Szwarc</dc:creator>
  <cp:lastModifiedBy>Dorota Gabryelczyk</cp:lastModifiedBy>
  <cp:revision>51</cp:revision>
  <cp:lastPrinted>2018-09-18T12:26:38Z</cp:lastPrinted>
  <dcterms:created xsi:type="dcterms:W3CDTF">2018-09-18T08:57:47Z</dcterms:created>
  <dcterms:modified xsi:type="dcterms:W3CDTF">2018-12-13T11:16:27Z</dcterms:modified>
</cp:coreProperties>
</file>