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2" r:id="rId2"/>
    <p:sldId id="340" r:id="rId3"/>
    <p:sldId id="290" r:id="rId4"/>
    <p:sldId id="341" r:id="rId5"/>
    <p:sldId id="348" r:id="rId6"/>
    <p:sldId id="330" r:id="rId7"/>
    <p:sldId id="332" r:id="rId8"/>
    <p:sldId id="347" r:id="rId9"/>
    <p:sldId id="349" r:id="rId10"/>
    <p:sldId id="351" r:id="rId11"/>
    <p:sldId id="342" r:id="rId12"/>
    <p:sldId id="343" r:id="rId13"/>
    <p:sldId id="344" r:id="rId14"/>
    <p:sldId id="356" r:id="rId15"/>
    <p:sldId id="345" r:id="rId16"/>
  </p:sldIdLst>
  <p:sldSz cx="12192000" cy="6858000"/>
  <p:notesSz cx="7104063" cy="10234613"/>
  <p:defaultTextStyle>
    <a:defPPr>
      <a:defRPr lang="pl-PL"/>
    </a:defPPr>
    <a:lvl1pPr algn="l" rtl="0" fontAlgn="base">
      <a:lnSpc>
        <a:spcPct val="130000"/>
      </a:lnSpc>
      <a:spcBef>
        <a:spcPct val="0"/>
      </a:spcBef>
      <a:spcAft>
        <a:spcPct val="0"/>
      </a:spcAft>
      <a:buSzPct val="130000"/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lnSpc>
        <a:spcPct val="130000"/>
      </a:lnSpc>
      <a:spcBef>
        <a:spcPct val="0"/>
      </a:spcBef>
      <a:spcAft>
        <a:spcPct val="0"/>
      </a:spcAft>
      <a:buSzPct val="130000"/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lnSpc>
        <a:spcPct val="130000"/>
      </a:lnSpc>
      <a:spcBef>
        <a:spcPct val="0"/>
      </a:spcBef>
      <a:spcAft>
        <a:spcPct val="0"/>
      </a:spcAft>
      <a:buSzPct val="130000"/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lnSpc>
        <a:spcPct val="130000"/>
      </a:lnSpc>
      <a:spcBef>
        <a:spcPct val="0"/>
      </a:spcBef>
      <a:spcAft>
        <a:spcPct val="0"/>
      </a:spcAft>
      <a:buSzPct val="130000"/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lnSpc>
        <a:spcPct val="130000"/>
      </a:lnSpc>
      <a:spcBef>
        <a:spcPct val="0"/>
      </a:spcBef>
      <a:spcAft>
        <a:spcPct val="0"/>
      </a:spcAft>
      <a:buSzPct val="130000"/>
      <a:buFont typeface="Arial" charset="0"/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M" initials="MM" lastIdx="10" clrIdx="0">
    <p:extLst>
      <p:ext uri="{19B8F6BF-5375-455C-9EA6-DF929625EA0E}">
        <p15:presenceInfo xmlns:p15="http://schemas.microsoft.com/office/powerpoint/2012/main" userId="8fa2edc4728377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99CC"/>
    <a:srgbClr val="49B9C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29" autoAdjust="0"/>
    <p:restoredTop sz="85978" autoAdjust="0"/>
  </p:normalViewPr>
  <p:slideViewPr>
    <p:cSldViewPr snapToGrid="0">
      <p:cViewPr varScale="1">
        <p:scale>
          <a:sx n="67" d="100"/>
          <a:sy n="67" d="100"/>
        </p:scale>
        <p:origin x="2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241"/>
          </a:xfrm>
          <a:prstGeom prst="rect">
            <a:avLst/>
          </a:prstGeom>
        </p:spPr>
        <p:txBody>
          <a:bodyPr vert="horz" lIns="94319" tIns="47159" rIns="94319" bIns="47159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241"/>
          </a:xfrm>
          <a:prstGeom prst="rect">
            <a:avLst/>
          </a:prstGeom>
        </p:spPr>
        <p:txBody>
          <a:bodyPr vert="horz" lIns="94319" tIns="47159" rIns="94319" bIns="47159" rtlCol="0"/>
          <a:lstStyle>
            <a:lvl1pPr algn="r">
              <a:defRPr sz="1300"/>
            </a:lvl1pPr>
          </a:lstStyle>
          <a:p>
            <a:fld id="{8689CCE5-6822-4675-B44E-546AF984FF23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721740"/>
            <a:ext cx="3078427" cy="511241"/>
          </a:xfrm>
          <a:prstGeom prst="rect">
            <a:avLst/>
          </a:prstGeom>
        </p:spPr>
        <p:txBody>
          <a:bodyPr vert="horz" lIns="94319" tIns="47159" rIns="94319" bIns="47159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2" y="9721740"/>
            <a:ext cx="3078427" cy="511241"/>
          </a:xfrm>
          <a:prstGeom prst="rect">
            <a:avLst/>
          </a:prstGeom>
        </p:spPr>
        <p:txBody>
          <a:bodyPr vert="horz" lIns="94319" tIns="47159" rIns="94319" bIns="47159" rtlCol="0" anchor="b"/>
          <a:lstStyle>
            <a:lvl1pPr algn="r">
              <a:defRPr sz="1300"/>
            </a:lvl1pPr>
          </a:lstStyle>
          <a:p>
            <a:fld id="{17EF4E7A-4700-4858-868E-EED2D4F586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08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319" tIns="47159" rIns="94319" bIns="47159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3508"/>
          </a:xfrm>
          <a:prstGeom prst="rect">
            <a:avLst/>
          </a:prstGeom>
        </p:spPr>
        <p:txBody>
          <a:bodyPr vert="horz" lIns="94319" tIns="47159" rIns="94319" bIns="47159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C0589E-9E8D-40BC-9487-146E6883E633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19" tIns="47159" rIns="94319" bIns="4715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319" tIns="47159" rIns="94319" bIns="47159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4319" tIns="47159" rIns="94319" bIns="47159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4319" tIns="47159" rIns="94319" bIns="47159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B2011D-83AC-4D06-A437-5ABDE828C5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207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2011D-83AC-4D06-A437-5ABDE828C560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393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2011D-83AC-4D06-A437-5ABDE828C560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16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2011D-83AC-4D06-A437-5ABDE828C560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63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25000"/>
              </a:lnSpc>
              <a:spcAft>
                <a:spcPts val="1237"/>
              </a:spcAft>
              <a:buClr>
                <a:schemeClr val="accent5"/>
              </a:buClr>
              <a:buSzPct val="140000"/>
              <a:buFont typeface="Arial" pitchFamily="34" charset="0"/>
              <a:buNone/>
            </a:pPr>
            <a:endParaRPr lang="pl-PL" dirty="0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81957-280B-4754-8A1D-116CE7C20D2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2011D-83AC-4D06-A437-5ABDE828C560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15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94746" indent="-294746">
              <a:lnSpc>
                <a:spcPct val="125000"/>
              </a:lnSpc>
              <a:spcAft>
                <a:spcPts val="1237"/>
              </a:spcAft>
              <a:buClr>
                <a:schemeClr val="accent5"/>
              </a:buClr>
              <a:buSzPct val="140000"/>
              <a:buFont typeface="Arial" pitchFamily="34" charset="0"/>
              <a:buChar char="●"/>
            </a:pPr>
            <a:endParaRPr lang="pl-PL" dirty="0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481957-280B-4754-8A1D-116CE7C20D2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7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94746" indent="-294746">
              <a:lnSpc>
                <a:spcPct val="125000"/>
              </a:lnSpc>
              <a:spcAft>
                <a:spcPts val="1237"/>
              </a:spcAft>
              <a:buClr>
                <a:schemeClr val="accent5"/>
              </a:buClr>
              <a:buSzPct val="140000"/>
              <a:buFont typeface="Arial" pitchFamily="34" charset="0"/>
              <a:buChar char="●"/>
            </a:pPr>
            <a:endParaRPr lang="pl-PL" dirty="0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3189" fontAlgn="base">
              <a:spcBef>
                <a:spcPct val="0"/>
              </a:spcBef>
              <a:spcAft>
                <a:spcPct val="0"/>
              </a:spcAft>
              <a:defRPr/>
            </a:pPr>
            <a:fld id="{2B481957-280B-4754-8A1D-116CE7C20D2E}" type="slidenum">
              <a:rPr lang="pl-PL" sz="1900" kern="0">
                <a:solidFill>
                  <a:sysClr val="windowText" lastClr="000000"/>
                </a:solidFill>
                <a:cs typeface="Arial" charset="0"/>
              </a:rPr>
              <a:pPr defTabSz="943189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z="1900" kern="0">
              <a:solidFill>
                <a:sysClr val="windowText" lastClr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1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E65D06-917A-4409-9FFF-15C963FFF2FC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7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3189">
              <a:spcBef>
                <a:spcPct val="0"/>
              </a:spcBef>
              <a:defRPr/>
            </a:pPr>
            <a:endParaRPr lang="pl-PL" dirty="0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3189" fontAlgn="base">
              <a:spcBef>
                <a:spcPct val="0"/>
              </a:spcBef>
              <a:spcAft>
                <a:spcPct val="0"/>
              </a:spcAft>
              <a:defRPr/>
            </a:pPr>
            <a:fld id="{7DE65D06-917A-4409-9FFF-15C963FFF2FC}" type="slidenum">
              <a:rPr lang="pl-PL" sz="1900" kern="0">
                <a:solidFill>
                  <a:sysClr val="windowText" lastClr="000000"/>
                </a:solidFill>
                <a:cs typeface="Arial" charset="0"/>
              </a:rPr>
              <a:pPr defTabSz="943189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z="1900" kern="0" dirty="0">
              <a:solidFill>
                <a:sysClr val="windowText" lastClr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33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2011D-83AC-4D06-A437-5ABDE828C560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324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B2011D-83AC-4D06-A437-5ABDE828C560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2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F757D-E51F-4009-A54A-7DED9F3E7145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8CEF-7C61-4319-AB95-9C202DB676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F8BA-67EF-494D-BC90-92F7F3D99AE9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4A0C-63C8-422C-AE5F-3EC72CD7C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BF9E-9237-4865-8E81-C622B4392DB1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E0A0-F9A9-49A5-85C4-262E8DEC9B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714E-9425-4CE5-B655-F33AA8B5999D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598B-AC01-4412-99D9-0EBAE30BDA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F7A7-8741-48FB-B007-F44D110520DD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C818-2924-4312-9ACB-624FBAD42B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B62A-66CA-4A7F-B757-2A645E2D53B9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DDFD-89DA-4966-A7D3-161CC8F59F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D032-9701-4205-A72A-4B5AE3745BAA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B2C0-1CE8-4DEA-8F87-B0EB22D95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9137-FB90-40CE-B0CD-A93471915D32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2332-0FF6-46EE-A8A4-E35CA5AA30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67F5-7C21-4192-B16D-73BA816CAE1C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D63B-5180-4837-938E-53E1E6A453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D6A7-159B-4EB8-A689-E6A82F5273FB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8AD8-49CA-45A4-B3E0-2F4F6F8596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8989-C86E-4F43-9E7C-F83955F568FF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3385-C24A-449C-A70A-942120D268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0FC1B5-606A-4643-8105-73D127395998}" type="datetimeFigureOut">
              <a:rPr lang="pl-PL"/>
              <a:pPr>
                <a:defRPr/>
              </a:pPr>
              <a:t>2016-12-07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F6588-B072-4C39-BE9D-71B7E0047B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.gawerska@strefa.gda.pl" TargetMode="External"/><Relationship Id="rId4" Type="http://schemas.openxmlformats.org/officeDocument/2006/relationships/hyperlink" Target="mailto:m.maksymiuk@strefa.gda.p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3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2" y="-20018"/>
            <a:ext cx="12209172" cy="68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0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9081308" y="767894"/>
            <a:ext cx="2855212" cy="633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altLang="pl-PL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 dla samorządu: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9081308" y="1560444"/>
            <a:ext cx="2855212" cy="390607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Eliminowanie problemu bezrobocia absolwentów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Przeniesienie ciężaru aktywizacji zawodowej na proces kształcenia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Inwestycja w kształcenie ustawiczne osób aktywnych zawodowo (kadra szkoły, doradcy zawodowi)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Atrakcyjny ośrodek kształcenia </a:t>
            </a:r>
            <a:b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regionie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zainteresowania inwestorów (dostosowana kadra i/lub możliwość dostosowania profilu poprzez otwartość szkół)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Zapobieganie emigracji młodych ludzi </a:t>
            </a:r>
            <a:b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regionu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Podniesienie rangi kształcenia zawodowego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323522" y="-83883"/>
            <a:ext cx="7612998" cy="90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Współpraca szkół z pracodawcami</a:t>
            </a:r>
          </a:p>
        </p:txBody>
      </p:sp>
      <p:sp>
        <p:nvSpPr>
          <p:cNvPr id="6" name="Prostokąt 5"/>
          <p:cNvSpPr/>
          <p:nvPr/>
        </p:nvSpPr>
        <p:spPr>
          <a:xfrm>
            <a:off x="205664" y="767897"/>
            <a:ext cx="2855212" cy="6334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altLang="pl-PL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 dla pracodawcy:</a:t>
            </a:r>
          </a:p>
        </p:txBody>
      </p:sp>
      <p:sp>
        <p:nvSpPr>
          <p:cNvPr id="2" name="Prostokąt 1"/>
          <p:cNvSpPr/>
          <p:nvPr/>
        </p:nvSpPr>
        <p:spPr>
          <a:xfrm>
            <a:off x="205664" y="1590169"/>
            <a:ext cx="2855212" cy="38763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 wpływ na kształcenie nowych pracowników zgodnie </a:t>
            </a:r>
            <a:b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zapotrzebowaniem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 na zakres merytoryczny </a:t>
            </a:r>
            <a:b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organizację kształcenia zawodowego w regionie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Dbanie o stały dopływ wykwalifikowanej kadry w ujęciu długoterminowym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Redukcja kosztów związanych </a:t>
            </a:r>
            <a:b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rekrutacją i szkoleniem nowych pracowników lub przekwalifikowaniem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Budowanie lepszego wizerunku na zewnątrz i wewnątrz firmy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1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poziomu lojalności i identyfikacji pracowników z firmą </a:t>
            </a:r>
          </a:p>
          <a:p>
            <a:pPr algn="just">
              <a:buNone/>
            </a:pPr>
            <a:endParaRPr lang="pl-PL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Blip>
                <a:blip r:embed="rId3"/>
              </a:buBlip>
            </a:pPr>
            <a:endParaRPr lang="pl-PL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Blip>
                <a:blip r:embed="rId3"/>
              </a:buBlip>
            </a:pPr>
            <a:endParaRPr lang="pl-PL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Blip>
                <a:blip r:embed="rId3"/>
              </a:buBlip>
            </a:pPr>
            <a:endParaRPr lang="pl-PL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Blip>
                <a:blip r:embed="rId3"/>
              </a:buBlip>
            </a:pPr>
            <a:endParaRPr lang="pl-PL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Blip>
                <a:blip r:embed="rId3"/>
              </a:buBlip>
            </a:pPr>
            <a:endParaRPr lang="pl-PL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Blip>
                <a:blip r:embed="rId3"/>
              </a:buBlip>
            </a:pPr>
            <a:endParaRPr lang="pl-PL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Blip>
                <a:blip r:embed="rId3"/>
              </a:buBlip>
            </a:pPr>
            <a:endParaRPr lang="pl-PL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3164212" y="767896"/>
            <a:ext cx="2855212" cy="4698626"/>
            <a:chOff x="3164212" y="767896"/>
            <a:chExt cx="2855212" cy="4698626"/>
          </a:xfrm>
        </p:grpSpPr>
        <p:sp>
          <p:nvSpPr>
            <p:cNvPr id="7" name="Prostokąt 6"/>
            <p:cNvSpPr/>
            <p:nvPr/>
          </p:nvSpPr>
          <p:spPr>
            <a:xfrm>
              <a:off x="3164212" y="767896"/>
              <a:ext cx="2855212" cy="63342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pl-PL" altLang="pl-PL" sz="1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Korzyści dla ucznia:</a:t>
              </a: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164212" y="1560445"/>
              <a:ext cx="2855212" cy="3906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Zwiększenie szans na zdanie egzaminu zawodowego</a:t>
              </a:r>
              <a:endParaRPr lang="pl-P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pl-PL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większenie szans na rynku pracy po zakończeniu nauki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Możliwość praktyk u pracodawców stosujących innowacyjne rozwiązania </a:t>
              </a:r>
              <a:br>
                <a:rPr lang="pl-PL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narzędzia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Nabywanie kompetencji społecznych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Weryfikacja zainteresowań zawodowych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Uczenie się w naturalnych warunkach pracy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Zrozumienie mechanizmów funkcjonowania organizacji i poznanie realiów rynku pracy</a:t>
              </a:r>
            </a:p>
            <a:p>
              <a:pPr algn="just">
                <a:buNone/>
              </a:pPr>
              <a:endParaRPr lang="pl-PL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Blip>
                  <a:blip r:embed="rId3"/>
                </a:buBlip>
              </a:pPr>
              <a:endParaRPr lang="pl-PL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Blip>
                  <a:blip r:embed="rId3"/>
                </a:buBlip>
              </a:pPr>
              <a:endParaRPr lang="pl-PL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Blip>
                  <a:blip r:embed="rId3"/>
                </a:buBlip>
              </a:pPr>
              <a:endParaRPr lang="pl-P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6122760" y="767896"/>
            <a:ext cx="2855212" cy="4698626"/>
            <a:chOff x="6122760" y="767896"/>
            <a:chExt cx="2855212" cy="4698626"/>
          </a:xfrm>
        </p:grpSpPr>
        <p:sp>
          <p:nvSpPr>
            <p:cNvPr id="8" name="Prostokąt 7"/>
            <p:cNvSpPr/>
            <p:nvPr/>
          </p:nvSpPr>
          <p:spPr>
            <a:xfrm>
              <a:off x="6122760" y="767896"/>
              <a:ext cx="2855212" cy="633430"/>
            </a:xfrm>
            <a:prstGeom prst="rect">
              <a:avLst/>
            </a:prstGeom>
            <a:solidFill>
              <a:srgbClr val="49B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pl-PL" altLang="pl-PL" sz="1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Korzyści dla szkoły: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6122760" y="1560443"/>
              <a:ext cx="2855212" cy="39060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Korelacja kształcenia z potrzebami pracodawców w regionie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Zapewnienie praktycznej nauki zawodu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Zapewnienie miejsc pracy dla absolwentów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Lepsze postrzeganie szkoły dzięki lepszym kwalifikacjom uczniów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Większy napływ uczniów, poprawa finansowania szkoły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Promocja uczenia się przez całe życie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Rozwój i unowocześnienie bazy technologicznej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Doskonalenie kadry szkoły przez pracodawców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l-PL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Dostęp do nowych technologii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5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0987" y="0"/>
            <a:ext cx="10515600" cy="1325563"/>
          </a:xfrm>
        </p:spPr>
        <p:txBody>
          <a:bodyPr/>
          <a:lstStyle/>
          <a:p>
            <a:pPr algn="r"/>
            <a:r>
              <a:rPr lang="pl-PL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Dział Projektów Strefowych 1/3</a:t>
            </a:r>
            <a:endParaRPr lang="pl-PL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8440" y="1157288"/>
            <a:ext cx="9780694" cy="4433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Działania zrealizowane (od 03.2016):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Konferencja Pomorskie Perspektywy Zawodowe (05.2016)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SPACE3AC – akcelerator firm sektora kosmicznego (06-08.2016)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Konferencja „Kujawsko-Pomorskie Perspektywy Zawodowe. X-lecie PSSE </a:t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 województwie kujawsko-pomorskim (10.2016)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Działania w trakcie realizacji: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SCALE UP – PARP – akcelerator + dofinansowanie dla Start-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upów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Molanote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POIG 5.1 – 6 laboratoriów PG i IMP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Park Konstruktorów – POIG 5.3 wraz z PPNT w Gdyni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Baltic Blue Biotechnology Alliance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in the BSR –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</a:rPr>
              <a:t>Interreg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RPO WKP 10.2.3 „Od ucznia do pracownika – praktyki i staże drogą do kariery”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RPPM 6.3 ZIT OWES Metropolitalny – OMG, PP, FBA, FP, Caritas </a:t>
            </a:r>
          </a:p>
          <a:p>
            <a:pPr algn="ctr"/>
            <a:endParaRPr lang="pl-PL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93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120987" y="0"/>
            <a:ext cx="10515600" cy="1325563"/>
          </a:xfrm>
        </p:spPr>
        <p:txBody>
          <a:bodyPr/>
          <a:lstStyle/>
          <a:p>
            <a:pPr algn="r"/>
            <a:r>
              <a:rPr lang="pl-PL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Dział Projektów Strefowych 2/3</a:t>
            </a:r>
            <a:endParaRPr lang="pl-PL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1640840" y="1325563"/>
            <a:ext cx="9780694" cy="443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Tx/>
              <a:buFont typeface="Arial" charset="0"/>
              <a:buNone/>
            </a:pP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</a:rPr>
              <a:t>Projekty w przygotowaniu i w ocenie: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ESA-BIC – aplikacja wraz z woj. małopolskim do POLSA i ESA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Badanie kadr branży morskiej – analiza i trendy – z AM i WUP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PWR 4.3 „Dualni – Odpowiedzialni” z AHK i IHK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RPOWP 5.7 MIKRO stymulatory Pomorskiej Specjalnej Strefy Ekonomicznej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RPPM 6.3 ZIT OWES Nadwiślański – OMG, PP, FBA, FP, Caritas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RPOWP 5.5 Kształcenie ustawiczne – Kwalifikacje dla Pomorzan</a:t>
            </a:r>
          </a:p>
          <a:p>
            <a:pPr marL="0" indent="0" algn="ctr">
              <a:buSzTx/>
              <a:buFont typeface="Arial" charset="0"/>
              <a:buNone/>
            </a:pP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SzTx/>
            </a:pPr>
            <a:endParaRPr lang="pl-PL" sz="1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71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02130" y="1325563"/>
            <a:ext cx="8119814" cy="3771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</a:rPr>
              <a:t>Podejmowane inicjatywy: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PORP – aktywny członek – organizacja pracodawców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Współpraca z Fundacją </a:t>
            </a: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Interizon</a:t>
            </a:r>
            <a:endParaRPr lang="pl-PL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Stowarzyszenie Centrum Drewna w Czarnej Wodzie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Centrum Transferu Technologii Morskich – fundacja PSSE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Inkubator Morski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 err="1">
                <a:solidFill>
                  <a:schemeClr val="accent1">
                    <a:lumMod val="50000"/>
                  </a:schemeClr>
                </a:solidFill>
              </a:rPr>
              <a:t>Multidyscyplinarna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Platforma Badawcza na Morzu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Kluby HR dla przedsiębiorców Strefowych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Dni Strefy na PG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Współpraca z PZP Lewiatan i PP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Porozumienia z Kuratorium Oświaty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Badania potrzeb pracodawców</a:t>
            </a:r>
          </a:p>
          <a:p>
            <a:pPr marL="0" indent="0" algn="ctr">
              <a:buNone/>
            </a:pP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120987" y="0"/>
            <a:ext cx="10515600" cy="1325563"/>
          </a:xfrm>
        </p:spPr>
        <p:txBody>
          <a:bodyPr/>
          <a:lstStyle/>
          <a:p>
            <a:pPr algn="r"/>
            <a:r>
              <a:rPr lang="pl-PL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Dział Projektów Strefowych 3/3</a:t>
            </a:r>
            <a:endParaRPr lang="pl-PL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0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239518" y="240770"/>
            <a:ext cx="10515600" cy="1325563"/>
          </a:xfrm>
        </p:spPr>
        <p:txBody>
          <a:bodyPr/>
          <a:lstStyle/>
          <a:p>
            <a:pPr algn="r"/>
            <a:r>
              <a:rPr lang="pl-PL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Badanie branży morskiej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pl-PL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trzałka: pięciokąt 5"/>
          <p:cNvSpPr/>
          <p:nvPr/>
        </p:nvSpPr>
        <p:spPr>
          <a:xfrm>
            <a:off x="1595119" y="1583254"/>
            <a:ext cx="2604347" cy="711201"/>
          </a:xfrm>
          <a:prstGeom prst="homePlate">
            <a:avLst>
              <a:gd name="adj" fmla="val 22400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2000" dirty="0"/>
              <a:t>Zakres badania</a:t>
            </a:r>
          </a:p>
        </p:txBody>
      </p:sp>
      <p:sp>
        <p:nvSpPr>
          <p:cNvPr id="8" name="Prostokąt 7"/>
          <p:cNvSpPr/>
          <p:nvPr/>
        </p:nvSpPr>
        <p:spPr>
          <a:xfrm>
            <a:off x="4368799" y="1600201"/>
            <a:ext cx="6519334" cy="694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1600" dirty="0">
                <a:solidFill>
                  <a:schemeClr val="tx2"/>
                </a:solidFill>
              </a:rPr>
              <a:t>Badanie branży morskiej  - potrzeby w zakresie pożądanych przez pracodawców kompetencji, trendy i rozwój w obszarze gospodarki morskiej </a:t>
            </a:r>
          </a:p>
        </p:txBody>
      </p:sp>
      <p:sp>
        <p:nvSpPr>
          <p:cNvPr id="9" name="Strzałka: pięciokąt 8"/>
          <p:cNvSpPr/>
          <p:nvPr/>
        </p:nvSpPr>
        <p:spPr>
          <a:xfrm>
            <a:off x="1595118" y="2446851"/>
            <a:ext cx="2604348" cy="728133"/>
          </a:xfrm>
          <a:prstGeom prst="homePlate">
            <a:avLst>
              <a:gd name="adj" fmla="val 22400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2000" dirty="0"/>
              <a:t>Inicjatorzy i partnerzy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368799" y="2446857"/>
            <a:ext cx="6519334" cy="728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1600" dirty="0">
                <a:solidFill>
                  <a:schemeClr val="tx2"/>
                </a:solidFill>
              </a:rPr>
              <a:t>Klaster Morski, Akademia Morska, Krajowa Izba Gospodarki Morskiej, PSSE, UMWP, WUP</a:t>
            </a:r>
          </a:p>
        </p:txBody>
      </p:sp>
      <p:sp>
        <p:nvSpPr>
          <p:cNvPr id="11" name="Strzałka: pięciokąt 10"/>
          <p:cNvSpPr/>
          <p:nvPr/>
        </p:nvSpPr>
        <p:spPr>
          <a:xfrm>
            <a:off x="1595118" y="3327380"/>
            <a:ext cx="2604348" cy="728133"/>
          </a:xfrm>
          <a:prstGeom prst="homePlate">
            <a:avLst>
              <a:gd name="adj" fmla="val 22400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2000" dirty="0"/>
              <a:t>Grupa docelowa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841584" y="1566321"/>
            <a:ext cx="491067" cy="4665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t"/>
          <a:lstStyle/>
          <a:p>
            <a:pPr algn="ctr">
              <a:buNone/>
            </a:pPr>
            <a:r>
              <a:rPr lang="pl-PL" sz="1800" b="1" dirty="0">
                <a:solidFill>
                  <a:srgbClr val="003366"/>
                </a:solidFill>
              </a:rPr>
              <a:t>ZAŁOŻENIA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368798" y="3327380"/>
            <a:ext cx="6519335" cy="1143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1600" dirty="0">
                <a:solidFill>
                  <a:schemeClr val="tx2"/>
                </a:solidFill>
              </a:rPr>
              <a:t>Inwestorzy PSSE (firmy skupione wokół BPNT), firmy współpracujące aktywnie z Akademią Morską, Klastrem Morskim, Krajową Izbą Gospodarki Morskiej, firmy zgłaszające się do WUP</a:t>
            </a:r>
          </a:p>
        </p:txBody>
      </p:sp>
      <p:sp>
        <p:nvSpPr>
          <p:cNvPr id="14" name="Strzałka: pięciokąt 13"/>
          <p:cNvSpPr/>
          <p:nvPr/>
        </p:nvSpPr>
        <p:spPr>
          <a:xfrm>
            <a:off x="1595118" y="4622777"/>
            <a:ext cx="2604348" cy="728133"/>
          </a:xfrm>
          <a:prstGeom prst="homePlate">
            <a:avLst>
              <a:gd name="adj" fmla="val 22400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2000" dirty="0"/>
              <a:t>Obszary gospodarki morskiej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368798" y="4622790"/>
            <a:ext cx="6519335" cy="728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1600" dirty="0">
                <a:solidFill>
                  <a:schemeClr val="tx2"/>
                </a:solidFill>
              </a:rPr>
              <a:t>Logistyka i transport morski, przemysł stoczniowy, gospodarka morska i rybołówstwo </a:t>
            </a:r>
          </a:p>
        </p:txBody>
      </p:sp>
      <p:sp>
        <p:nvSpPr>
          <p:cNvPr id="18" name="Strzałka: pięciokąt 17"/>
          <p:cNvSpPr/>
          <p:nvPr/>
        </p:nvSpPr>
        <p:spPr>
          <a:xfrm>
            <a:off x="1595118" y="5545653"/>
            <a:ext cx="2604348" cy="728133"/>
          </a:xfrm>
          <a:prstGeom prst="homePlate">
            <a:avLst>
              <a:gd name="adj" fmla="val 22400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2000" dirty="0"/>
              <a:t>Metoda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368797" y="5503313"/>
            <a:ext cx="4893736" cy="728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pl-PL" sz="1600" dirty="0">
                <a:solidFill>
                  <a:schemeClr val="tx2"/>
                </a:solidFill>
              </a:rPr>
              <a:t>Ankieta, pogłębione wywiady</a:t>
            </a:r>
          </a:p>
        </p:txBody>
      </p:sp>
    </p:spTree>
    <p:extLst>
      <p:ext uri="{BB962C8B-B14F-4D97-AF65-F5344CB8AC3E}">
        <p14:creationId xmlns:p14="http://schemas.microsoft.com/office/powerpoint/2010/main" val="185645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Times New Roman" panose="02020603050405020304" pitchFamily="18" charset="0"/>
              </a:rPr>
              <a:t>Projekty i inicjatywy: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3924" y="1474682"/>
            <a:ext cx="10515600" cy="2919897"/>
          </a:xfrm>
        </p:spPr>
        <p:txBody>
          <a:bodyPr/>
          <a:lstStyle/>
          <a:p>
            <a:pPr algn="just"/>
            <a:endParaRPr lang="pl-PL" sz="1600" b="1" spc="300" dirty="0"/>
          </a:p>
          <a:p>
            <a:pPr algn="just"/>
            <a:endParaRPr lang="pl-PL" sz="1600" b="1" spc="300" dirty="0"/>
          </a:p>
          <a:p>
            <a:pPr algn="just"/>
            <a:endParaRPr lang="pl-PL" sz="1600" b="1" spc="300" dirty="0"/>
          </a:p>
          <a:p>
            <a:pPr algn="just"/>
            <a:endParaRPr lang="pl-PL" sz="1600" b="1" spc="300" dirty="0">
              <a:solidFill>
                <a:srgbClr val="157A85"/>
              </a:solidFill>
              <a:cs typeface="Arial" charset="0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12187237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703320" y="2074228"/>
            <a:ext cx="8488680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Dziękujemy za uwagę i zapraszamy do kontaktu:</a:t>
            </a:r>
          </a:p>
          <a:p>
            <a:endParaRPr lang="pl-PL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buNone/>
            </a:pP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Mateusz Maksymiuk – Dyrektor – Dział Projektów Strefowych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+mn-lt"/>
                <a:hlinkClick r:id="rId4"/>
              </a:rPr>
              <a:t>m.maksymiuk@strefa.gda.pl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; tel. 695 800 050</a:t>
            </a:r>
          </a:p>
          <a:p>
            <a:pPr>
              <a:buNone/>
            </a:pPr>
            <a:endParaRPr lang="pl-PL" sz="20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>
              <a:buNone/>
            </a:pP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Anna Gawerska – Kierownik Zespołu Szkolnictwa Zawodowego 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5"/>
              </a:rPr>
              <a:t>a.gawerska@strefa.gda.pl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; tel. 513 158 690</a:t>
            </a:r>
          </a:p>
          <a:p>
            <a:pPr>
              <a:buNone/>
            </a:pPr>
            <a:endParaRPr lang="pl-PL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33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" y="-12383"/>
            <a:ext cx="12187111" cy="686559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582285" y="3244334"/>
            <a:ext cx="302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cs typeface="Arial" panose="020B0604020202020204" pitchFamily="34" charset="0"/>
              </a:rPr>
              <a:t>NAJWIĘKSI INWESTORZY</a:t>
            </a:r>
            <a:endParaRPr lang="pl-PL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55333" y="2919233"/>
            <a:ext cx="1079062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3600" b="1" dirty="0">
                <a:solidFill>
                  <a:srgbClr val="003366"/>
                </a:solidFill>
                <a:cs typeface="Arial" panose="020B0604020202020204" pitchFamily="34" charset="0"/>
              </a:rPr>
              <a:t>Pomorskie Obserwatorium Rynku Pracy </a:t>
            </a:r>
          </a:p>
          <a:p>
            <a:pPr>
              <a:buNone/>
            </a:pPr>
            <a:r>
              <a:rPr lang="pl-PL" sz="3600" b="1" dirty="0">
                <a:solidFill>
                  <a:srgbClr val="003366"/>
                </a:solidFill>
                <a:cs typeface="Arial" panose="020B0604020202020204" pitchFamily="34" charset="0"/>
              </a:rPr>
              <a:t>PSSE sp. z o.o. – projekty i inicjatywy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208780" y="5626196"/>
            <a:ext cx="265506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b="1" dirty="0"/>
              <a:t>Gdańsk, 30 listopada 2016 r.</a:t>
            </a:r>
          </a:p>
        </p:txBody>
      </p:sp>
    </p:spTree>
    <p:extLst>
      <p:ext uri="{BB962C8B-B14F-4D97-AF65-F5344CB8AC3E}">
        <p14:creationId xmlns:p14="http://schemas.microsoft.com/office/powerpoint/2010/main" val="25351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27" y="228411"/>
            <a:ext cx="6865495" cy="60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6070921" y="45704"/>
            <a:ext cx="5992837" cy="90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Calibri Light"/>
                <a:ea typeface="+mj-ea"/>
                <a:cs typeface="Times New Roman" panose="02020603050405020304" pitchFamily="18" charset="0"/>
              </a:rPr>
              <a:t>Ogólne informacje o PSSE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7260522" y="1361790"/>
            <a:ext cx="6727672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ts val="1800"/>
              <a:buBlip>
                <a:blip r:embed="rId4"/>
              </a:buBlip>
            </a:pPr>
            <a:r>
              <a:rPr kumimoji="1" lang="pl-PL" sz="2200" dirty="0">
                <a:cs typeface="Arial" panose="020B0604020202020204" pitchFamily="34" charset="0"/>
              </a:rPr>
              <a:t>30 podstref w 4 województwach</a:t>
            </a:r>
          </a:p>
          <a:p>
            <a:pPr marL="342900" indent="-342900">
              <a:buSzPts val="1800"/>
              <a:buBlip>
                <a:blip r:embed="rId4"/>
              </a:buBlip>
            </a:pPr>
            <a:r>
              <a:rPr kumimoji="1" lang="pl-PL" sz="2200" dirty="0">
                <a:cs typeface="Arial" panose="020B0604020202020204" pitchFamily="34" charset="0"/>
              </a:rPr>
              <a:t>2 tys. ha całkowitej powierzchni</a:t>
            </a:r>
          </a:p>
          <a:p>
            <a:pPr marL="342900" indent="-342900">
              <a:buSzPts val="1800"/>
              <a:buBlip>
                <a:blip r:embed="rId4"/>
              </a:buBlip>
            </a:pPr>
            <a:r>
              <a:rPr kumimoji="1" lang="pl-PL" sz="2200" dirty="0">
                <a:cs typeface="Arial" panose="020B0604020202020204" pitchFamily="34" charset="0"/>
              </a:rPr>
              <a:t>120 inwestorów</a:t>
            </a:r>
          </a:p>
          <a:p>
            <a:pPr marL="342900" indent="-342900">
              <a:buSzPts val="1800"/>
              <a:buBlip>
                <a:blip r:embed="rId4"/>
              </a:buBlip>
            </a:pPr>
            <a:r>
              <a:rPr kumimoji="1" lang="en-US" sz="2200" dirty="0">
                <a:cs typeface="Arial" panose="020B0604020202020204" pitchFamily="34" charset="0"/>
              </a:rPr>
              <a:t>20</a:t>
            </a:r>
            <a:r>
              <a:rPr kumimoji="1" lang="pl-PL" sz="2200" dirty="0">
                <a:cs typeface="Arial" panose="020B0604020202020204" pitchFamily="34" charset="0"/>
              </a:rPr>
              <a:t> tys. miejsc pracy</a:t>
            </a:r>
          </a:p>
          <a:p>
            <a:pPr marL="342900" indent="-342900">
              <a:buSzPts val="1800"/>
              <a:buBlip>
                <a:blip r:embed="rId4"/>
              </a:buBlip>
            </a:pPr>
            <a:r>
              <a:rPr kumimoji="1" lang="pl-PL" sz="2200" dirty="0">
                <a:cs typeface="Arial" panose="020B0604020202020204" pitchFamily="34" charset="0"/>
              </a:rPr>
              <a:t>11 mld PLN zainwestowanego </a:t>
            </a:r>
          </a:p>
          <a:p>
            <a:pPr>
              <a:buSzPts val="1800"/>
              <a:buNone/>
            </a:pPr>
            <a:r>
              <a:rPr kumimoji="1" lang="pl-PL" sz="2200" dirty="0">
                <a:cs typeface="Arial" panose="020B0604020202020204" pitchFamily="34" charset="0"/>
              </a:rPr>
              <a:t>     kapitału</a:t>
            </a:r>
          </a:p>
        </p:txBody>
      </p:sp>
      <p:sp>
        <p:nvSpPr>
          <p:cNvPr id="2" name="Prostokąt 1"/>
          <p:cNvSpPr/>
          <p:nvPr/>
        </p:nvSpPr>
        <p:spPr>
          <a:xfrm>
            <a:off x="7260522" y="4509467"/>
            <a:ext cx="4766266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1400" dirty="0"/>
              <a:t>Działalność gospodarcza  na terenie strefy może być </a:t>
            </a:r>
          </a:p>
          <a:p>
            <a:pPr marL="0" indent="0" algn="just">
              <a:buNone/>
            </a:pPr>
            <a:r>
              <a:rPr lang="pl-PL" sz="1400" dirty="0"/>
              <a:t>prowadzona na preferencyjnych zasadach -</a:t>
            </a:r>
          </a:p>
          <a:p>
            <a:pPr marL="0" indent="0" algn="just">
              <a:buNone/>
            </a:pPr>
            <a:r>
              <a:rPr lang="pl-PL" sz="1400" dirty="0"/>
              <a:t>wyjątkowe możliwości inwestowania w Polsce Północnej</a:t>
            </a:r>
          </a:p>
        </p:txBody>
      </p:sp>
    </p:spTree>
    <p:extLst>
      <p:ext uri="{BB962C8B-B14F-4D97-AF65-F5344CB8AC3E}">
        <p14:creationId xmlns:p14="http://schemas.microsoft.com/office/powerpoint/2010/main" val="404227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" y="0"/>
            <a:ext cx="12187111" cy="686559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582285" y="3244334"/>
            <a:ext cx="302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cs typeface="Arial" panose="020B0604020202020204" pitchFamily="34" charset="0"/>
              </a:rPr>
              <a:t>NAJWIĘKSI INWESTORZY</a:t>
            </a:r>
            <a:endParaRPr lang="pl-PL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7" y="938976"/>
            <a:ext cx="3177527" cy="595786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583446" y="67968"/>
            <a:ext cx="5045975" cy="90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Najwięksi Inwestorzy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77" y="1356310"/>
            <a:ext cx="3456384" cy="478509"/>
          </a:xfrm>
          <a:prstGeom prst="rect">
            <a:avLst/>
          </a:prstGeom>
        </p:spPr>
      </p:pic>
      <p:pic>
        <p:nvPicPr>
          <p:cNvPr id="11" name="Picture 2" descr="C:\Users\John\Dropbox\ Marketing\logo firm\spx\s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32" y="1827444"/>
            <a:ext cx="1584176" cy="9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_desktop\marketing\zdjęcia\logotypy firm\bridgeston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9" y="2205969"/>
            <a:ext cx="2952328" cy="37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D:\_desktop\weyerhaeuser_logo_3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17" y="2154335"/>
            <a:ext cx="1478157" cy="13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60" y="3911617"/>
            <a:ext cx="2097711" cy="716717"/>
          </a:xfrm>
          <a:prstGeom prst="rect">
            <a:avLst/>
          </a:prstGeom>
        </p:spPr>
      </p:pic>
      <p:pic>
        <p:nvPicPr>
          <p:cNvPr id="15" name="Picture 2" descr="D:\_teczka\_marketing\zdjęcia do prezentacji\logo firm\apator\apator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04" y="3356992"/>
            <a:ext cx="2020228" cy="874427"/>
          </a:xfrm>
          <a:prstGeom prst="rect">
            <a:avLst/>
          </a:prstGeom>
          <a:noFill/>
        </p:spPr>
      </p:pic>
      <p:pic>
        <p:nvPicPr>
          <p:cNvPr id="16" name="Obraz 15" descr="cargotec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61" y="3237899"/>
            <a:ext cx="2482353" cy="49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33" y="4599696"/>
            <a:ext cx="2109425" cy="649054"/>
          </a:xfrm>
          <a:prstGeom prst="rect">
            <a:avLst/>
          </a:prstGeom>
        </p:spPr>
      </p:pic>
      <p:pic>
        <p:nvPicPr>
          <p:cNvPr id="18" name="Obraz 17" descr="jabil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11" y="5248757"/>
            <a:ext cx="1800200" cy="44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31" y="4962091"/>
            <a:ext cx="1893401" cy="7573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21" y="2786246"/>
            <a:ext cx="2211752" cy="561577"/>
          </a:xfrm>
          <a:prstGeom prst="rect">
            <a:avLst/>
          </a:prstGeom>
        </p:spPr>
      </p:pic>
      <p:pic>
        <p:nvPicPr>
          <p:cNvPr id="21" name="Picture 2" descr="Flex_RGB_Sml_t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34" y="3717376"/>
            <a:ext cx="1162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Users\John\Dropbox\ Marketing\logo firm\mmp neupack\mmp neupack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49" y="3431944"/>
            <a:ext cx="2228244" cy="1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34" y="1798819"/>
            <a:ext cx="1697716" cy="6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4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399" y="281752"/>
            <a:ext cx="10666615" cy="1325563"/>
          </a:xfrm>
        </p:spPr>
        <p:txBody>
          <a:bodyPr/>
          <a:lstStyle/>
          <a:p>
            <a:pPr algn="r"/>
            <a:r>
              <a:rPr lang="pl-PL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Podstrefy Pomorskiej Specjalnej Strefy Ekonomicznej w woj. pomorskim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37709" t="-23667" r="-42146" b="66259"/>
          <a:stretch/>
        </p:blipFill>
        <p:spPr bwMode="auto">
          <a:xfrm>
            <a:off x="5618106" y="-913780"/>
            <a:ext cx="10424159" cy="605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ymbol zastępczy zawartości 3"/>
          <p:cNvSpPr txBox="1">
            <a:spLocks/>
          </p:cNvSpPr>
          <p:nvPr/>
        </p:nvSpPr>
        <p:spPr bwMode="auto">
          <a:xfrm>
            <a:off x="1121157" y="1364204"/>
            <a:ext cx="1490087" cy="1495696"/>
          </a:xfrm>
          <a:prstGeom prst="ellipse">
            <a:avLst/>
          </a:prstGeom>
          <a:solidFill>
            <a:srgbClr val="0099CC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pl-PL" sz="2000" b="1" kern="0">
                <a:solidFill>
                  <a:schemeClr val="bg1"/>
                </a:solidFill>
              </a:rPr>
              <a:t>63 firmy </a:t>
            </a:r>
            <a:endParaRPr lang="pl-PL" sz="2000" b="1" kern="0" dirty="0">
              <a:solidFill>
                <a:schemeClr val="bg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81821" y="2411705"/>
            <a:ext cx="2665709" cy="604434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>
                <a:solidFill>
                  <a:schemeClr val="bg1"/>
                </a:solidFill>
              </a:rPr>
              <a:t>21 dużych </a:t>
            </a:r>
            <a:r>
              <a:rPr lang="pl-PL" sz="1400" b="1" kern="0" dirty="0">
                <a:solidFill>
                  <a:schemeClr val="bg1"/>
                </a:solidFill>
              </a:rPr>
              <a:t>przedsiębiorstw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kern="0" dirty="0">
                <a:solidFill>
                  <a:schemeClr val="bg1"/>
                </a:solidFill>
              </a:rPr>
              <a:t>(pow. 250 os.)</a:t>
            </a:r>
          </a:p>
        </p:txBody>
      </p:sp>
      <p:sp>
        <p:nvSpPr>
          <p:cNvPr id="7" name="Prostokąt 6"/>
          <p:cNvSpPr/>
          <p:nvPr/>
        </p:nvSpPr>
        <p:spPr>
          <a:xfrm>
            <a:off x="2781821" y="3124627"/>
            <a:ext cx="2665709" cy="604434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>
                <a:solidFill>
                  <a:schemeClr val="bg1"/>
                </a:solidFill>
              </a:rPr>
              <a:t>15 średnich</a:t>
            </a:r>
            <a:r>
              <a:rPr lang="pl-PL" sz="1400" b="1" kern="0" dirty="0">
                <a:solidFill>
                  <a:schemeClr val="bg1"/>
                </a:solidFill>
              </a:rPr>
              <a:t> przedsiębiorstw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kern="0" dirty="0">
                <a:solidFill>
                  <a:schemeClr val="bg1"/>
                </a:solidFill>
              </a:rPr>
              <a:t>(50-250 os.)</a:t>
            </a:r>
          </a:p>
        </p:txBody>
      </p:sp>
      <p:sp>
        <p:nvSpPr>
          <p:cNvPr id="8" name="Prostokąt 7"/>
          <p:cNvSpPr/>
          <p:nvPr/>
        </p:nvSpPr>
        <p:spPr>
          <a:xfrm>
            <a:off x="2781820" y="3846106"/>
            <a:ext cx="2665709" cy="604434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>
                <a:solidFill>
                  <a:schemeClr val="bg1"/>
                </a:solidFill>
              </a:rPr>
              <a:t>23</a:t>
            </a:r>
            <a:r>
              <a:rPr lang="pl-PL" sz="1400" b="1" kern="0" dirty="0">
                <a:solidFill>
                  <a:schemeClr val="bg1"/>
                </a:solidFill>
              </a:rPr>
              <a:t> </a:t>
            </a:r>
            <a:r>
              <a:rPr lang="pl-PL" sz="2000" b="1" kern="0" dirty="0">
                <a:solidFill>
                  <a:schemeClr val="bg1"/>
                </a:solidFill>
              </a:rPr>
              <a:t>małe</a:t>
            </a:r>
            <a:r>
              <a:rPr lang="pl-PL" sz="1400" b="1" kern="0" dirty="0">
                <a:solidFill>
                  <a:schemeClr val="bg1"/>
                </a:solidFill>
              </a:rPr>
              <a:t> przedsiębiorstwa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kern="0" dirty="0">
                <a:solidFill>
                  <a:schemeClr val="bg1"/>
                </a:solidFill>
              </a:rPr>
              <a:t>(20-50 os.)</a:t>
            </a:r>
          </a:p>
        </p:txBody>
      </p:sp>
      <p:sp>
        <p:nvSpPr>
          <p:cNvPr id="9" name="Prostokąt 8"/>
          <p:cNvSpPr/>
          <p:nvPr/>
        </p:nvSpPr>
        <p:spPr>
          <a:xfrm>
            <a:off x="2781820" y="4533451"/>
            <a:ext cx="2665709" cy="604434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dirty="0">
                <a:solidFill>
                  <a:schemeClr val="bg1"/>
                </a:solidFill>
              </a:rPr>
              <a:t>4 mikro</a:t>
            </a:r>
            <a:r>
              <a:rPr lang="pl-PL" sz="1400" b="1" kern="0" dirty="0">
                <a:solidFill>
                  <a:schemeClr val="bg1"/>
                </a:solidFill>
              </a:rPr>
              <a:t> przedsiębiorstwa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kern="0" dirty="0">
                <a:solidFill>
                  <a:schemeClr val="bg1"/>
                </a:solidFill>
              </a:rPr>
              <a:t>(</a:t>
            </a:r>
            <a:r>
              <a:rPr lang="pl-PL" sz="1400" b="1" kern="0" dirty="0" err="1">
                <a:solidFill>
                  <a:schemeClr val="bg1"/>
                </a:solidFill>
              </a:rPr>
              <a:t>pown</a:t>
            </a:r>
            <a:r>
              <a:rPr lang="pl-PL" sz="1400" b="1" kern="0" dirty="0">
                <a:solidFill>
                  <a:schemeClr val="bg1"/>
                </a:solidFill>
              </a:rPr>
              <a:t> 10 os.)</a:t>
            </a:r>
          </a:p>
        </p:txBody>
      </p:sp>
    </p:spTree>
    <p:extLst>
      <p:ext uri="{BB962C8B-B14F-4D97-AF65-F5344CB8AC3E}">
        <p14:creationId xmlns:p14="http://schemas.microsoft.com/office/powerpoint/2010/main" val="395984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4494306" y="0"/>
            <a:ext cx="7490013" cy="90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Calibri Light"/>
                <a:ea typeface="+mj-ea"/>
                <a:cs typeface="Times New Roman" panose="02020603050405020304" pitchFamily="18" charset="0"/>
              </a:rPr>
              <a:t>Ogólne informacje o GPN-T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419274" y="1221935"/>
            <a:ext cx="5772726" cy="421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ts val="1800"/>
              <a:buBlip>
                <a:blip r:embed="rId3"/>
              </a:buBlip>
            </a:pPr>
            <a:r>
              <a:rPr kumimoji="1" lang="pl-PL" sz="1800" dirty="0">
                <a:cs typeface="Arial" panose="020B0604020202020204" pitchFamily="34" charset="0"/>
              </a:rPr>
              <a:t>100 firm, głównie z branży ICT, biotechnologii, energetyki </a:t>
            </a:r>
          </a:p>
          <a:p>
            <a:pPr marL="342900" indent="-342900">
              <a:buSzPts val="1800"/>
              <a:buBlip>
                <a:blip r:embed="rId3"/>
              </a:buBlip>
            </a:pPr>
            <a:r>
              <a:rPr kumimoji="1" lang="pl-PL" sz="1800" dirty="0">
                <a:cs typeface="Arial" panose="020B0604020202020204" pitchFamily="34" charset="0"/>
              </a:rPr>
              <a:t>1,1 tys. miejsc pracy</a:t>
            </a:r>
          </a:p>
          <a:p>
            <a:pPr marL="342900" indent="-342900">
              <a:buSzPts val="1800"/>
              <a:buBlip>
                <a:blip r:embed="rId3"/>
              </a:buBlip>
            </a:pPr>
            <a:r>
              <a:rPr kumimoji="1" lang="pl-PL" sz="1800" dirty="0">
                <a:cs typeface="Arial" panose="020B0604020202020204" pitchFamily="34" charset="0"/>
              </a:rPr>
              <a:t>40 tys. m</a:t>
            </a:r>
            <a:r>
              <a:rPr kumimoji="1" lang="pl-PL" sz="1800" baseline="30000" dirty="0">
                <a:cs typeface="Arial" panose="020B0604020202020204" pitchFamily="34" charset="0"/>
              </a:rPr>
              <a:t>2</a:t>
            </a:r>
            <a:r>
              <a:rPr kumimoji="1" lang="pl-PL" sz="1800" dirty="0">
                <a:cs typeface="Arial" panose="020B0604020202020204" pitchFamily="34" charset="0"/>
              </a:rPr>
              <a:t> powierzchni</a:t>
            </a:r>
          </a:p>
          <a:p>
            <a:pPr marL="342900" indent="-342900">
              <a:buSzPts val="1800"/>
              <a:buBlip>
                <a:blip r:embed="rId3"/>
              </a:buBlip>
            </a:pPr>
            <a:r>
              <a:rPr kumimoji="1" lang="pl-PL" sz="1800" dirty="0">
                <a:cs typeface="Arial" panose="020B0604020202020204" pitchFamily="34" charset="0"/>
              </a:rPr>
              <a:t>Zadania: </a:t>
            </a:r>
          </a:p>
          <a:p>
            <a:pPr>
              <a:buSzPts val="1800"/>
              <a:buNone/>
            </a:pPr>
            <a:r>
              <a:rPr kumimoji="1" lang="pl-PL" sz="1800" dirty="0">
                <a:cs typeface="Arial" panose="020B0604020202020204" pitchFamily="34" charset="0"/>
              </a:rPr>
              <a:t>	wspieranie rozwoju firm na terenie GPN-T, 	poszukiwanie innowacyjnych rozwiązań</a:t>
            </a:r>
          </a:p>
          <a:p>
            <a:pPr>
              <a:buSzPts val="1800"/>
              <a:buNone/>
            </a:pPr>
            <a:r>
              <a:rPr kumimoji="1" lang="pl-PL" sz="1800" dirty="0">
                <a:cs typeface="Arial" panose="020B0604020202020204" pitchFamily="34" charset="0"/>
              </a:rPr>
              <a:t>	wspólne projekty ze środowiskami 	naukowymi, biznesowymi</a:t>
            </a:r>
          </a:p>
          <a:p>
            <a:pPr>
              <a:buSzPts val="1800"/>
              <a:buNone/>
            </a:pPr>
            <a:endParaRPr kumimoji="1" lang="pl-PL" sz="2200" dirty="0">
              <a:cs typeface="Arial" panose="020B0604020202020204" pitchFamily="34" charset="0"/>
            </a:endParaRPr>
          </a:p>
          <a:p>
            <a:pPr marL="342900" indent="-342900">
              <a:buSzPts val="1800"/>
              <a:buBlip>
                <a:blip r:embed="rId3"/>
              </a:buBlip>
            </a:pPr>
            <a:endParaRPr kumimoji="1" lang="pl-PL" sz="2200" dirty="0"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" y="762743"/>
            <a:ext cx="6117072" cy="49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8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4424082" y="228411"/>
            <a:ext cx="7538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Calibri Light"/>
                <a:ea typeface="+mj-ea"/>
                <a:cs typeface="Times New Roman" panose="02020603050405020304" pitchFamily="18" charset="0"/>
              </a:rPr>
              <a:t>Ogólne informacje o BPN-T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190342" y="1431831"/>
            <a:ext cx="57727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Blip>
                <a:blip r:embed="rId3"/>
              </a:buBlip>
              <a:tabLst/>
              <a:defRPr/>
            </a:pPr>
            <a:r>
              <a:rPr kumimoji="1" lang="pl-PL" sz="2200" kern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Z</a:t>
            </a:r>
            <a:r>
              <a:rPr kumimoji="1" lang="pl-PL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aplecze</a:t>
            </a:r>
            <a:r>
              <a:rPr kumimoji="1" lang="pl-PL" sz="2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 produkcyjno-biurowe dla otoczenia biznesowego - zrewitalizowane tereny dawnej Stoczni Gdynia SA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Blip>
                <a:blip r:embed="rId3"/>
              </a:buBlip>
              <a:tabLst/>
              <a:defRPr/>
            </a:pPr>
            <a:r>
              <a:rPr kumimoji="1" lang="pl-PL" sz="2200" kern="0" noProof="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</a:t>
            </a:r>
            <a:r>
              <a:rPr kumimoji="1" lang="pl-PL" sz="22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irmy projektowe, przemysł stoczniowy, </a:t>
            </a:r>
            <a:endParaRPr kumimoji="1" lang="pl-PL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Blip>
                <a:blip r:embed="rId3"/>
              </a:buBlip>
              <a:tabLst/>
              <a:defRPr/>
            </a:pPr>
            <a:endParaRPr kumimoji="1" lang="pl-PL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7" y="814982"/>
            <a:ext cx="5111988" cy="511949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20" y="43566"/>
            <a:ext cx="2014408" cy="113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7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a 45"/>
          <p:cNvGrpSpPr/>
          <p:nvPr/>
        </p:nvGrpSpPr>
        <p:grpSpPr>
          <a:xfrm>
            <a:off x="1382767" y="696372"/>
            <a:ext cx="7147244" cy="5893563"/>
            <a:chOff x="2715206" y="344112"/>
            <a:chExt cx="7147244" cy="5893563"/>
          </a:xfrm>
        </p:grpSpPr>
        <p:sp>
          <p:nvSpPr>
            <p:cNvPr id="5" name="Owal 4"/>
            <p:cNvSpPr/>
            <p:nvPr/>
          </p:nvSpPr>
          <p:spPr>
            <a:xfrm>
              <a:off x="3979333" y="677333"/>
              <a:ext cx="5266267" cy="5266267"/>
            </a:xfrm>
            <a:prstGeom prst="ellips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5995615" y="344112"/>
              <a:ext cx="1233701" cy="801906"/>
              <a:chOff x="0" y="1318602"/>
              <a:chExt cx="1233701" cy="801906"/>
            </a:xfrm>
          </p:grpSpPr>
          <p:sp>
            <p:nvSpPr>
              <p:cNvPr id="10" name="Prostokąt: zaokrąglone rogi 9"/>
              <p:cNvSpPr/>
              <p:nvPr/>
            </p:nvSpPr>
            <p:spPr>
              <a:xfrm>
                <a:off x="0" y="1318602"/>
                <a:ext cx="1233701" cy="80190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rostokąt: zaokrąglone rogi 4"/>
              <p:cNvSpPr txBox="1"/>
              <p:nvPr/>
            </p:nvSpPr>
            <p:spPr>
              <a:xfrm>
                <a:off x="39146" y="1357748"/>
                <a:ext cx="1155409" cy="7236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buNone/>
                </a:pPr>
                <a:r>
                  <a:rPr lang="pl-PL" sz="1800" dirty="0"/>
                  <a:t>OŚ/OZE</a:t>
                </a:r>
              </a:p>
            </p:txBody>
          </p:sp>
        </p:grpSp>
        <p:grpSp>
          <p:nvGrpSpPr>
            <p:cNvPr id="12" name="Grupa 11"/>
            <p:cNvGrpSpPr/>
            <p:nvPr/>
          </p:nvGrpSpPr>
          <p:grpSpPr>
            <a:xfrm>
              <a:off x="5815885" y="5435769"/>
              <a:ext cx="1647829" cy="801906"/>
              <a:chOff x="0" y="1318602"/>
              <a:chExt cx="1233701" cy="801906"/>
            </a:xfrm>
          </p:grpSpPr>
          <p:sp>
            <p:nvSpPr>
              <p:cNvPr id="13" name="Prostokąt: zaokrąglone rogi 12"/>
              <p:cNvSpPr/>
              <p:nvPr/>
            </p:nvSpPr>
            <p:spPr>
              <a:xfrm>
                <a:off x="0" y="1318602"/>
                <a:ext cx="1233701" cy="80190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Prostokąt: zaokrąglone rogi 4"/>
              <p:cNvSpPr txBox="1"/>
              <p:nvPr/>
            </p:nvSpPr>
            <p:spPr>
              <a:xfrm>
                <a:off x="39146" y="1357748"/>
                <a:ext cx="1155409" cy="7236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/>
                  <a:t>KSZTAŁC.</a:t>
                </a:r>
              </a:p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dirty="0"/>
                  <a:t>ZAWODOWE</a:t>
                </a:r>
                <a:endParaRPr lang="pl-PL" sz="1800" kern="1200" dirty="0"/>
              </a:p>
            </p:txBody>
          </p:sp>
        </p:grpSp>
        <p:grpSp>
          <p:nvGrpSpPr>
            <p:cNvPr id="15" name="Grupa 14"/>
            <p:cNvGrpSpPr/>
            <p:nvPr/>
          </p:nvGrpSpPr>
          <p:grpSpPr>
            <a:xfrm>
              <a:off x="8628749" y="2909513"/>
              <a:ext cx="1233701" cy="801906"/>
              <a:chOff x="0" y="1318602"/>
              <a:chExt cx="1233701" cy="801906"/>
            </a:xfrm>
          </p:grpSpPr>
          <p:sp>
            <p:nvSpPr>
              <p:cNvPr id="16" name="Prostokąt: zaokrąglone rogi 15"/>
              <p:cNvSpPr/>
              <p:nvPr/>
            </p:nvSpPr>
            <p:spPr>
              <a:xfrm>
                <a:off x="0" y="1318602"/>
                <a:ext cx="1233701" cy="80190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Prostokąt: zaokrąglone rogi 4"/>
              <p:cNvSpPr txBox="1"/>
              <p:nvPr/>
            </p:nvSpPr>
            <p:spPr>
              <a:xfrm>
                <a:off x="39146" y="1357748"/>
                <a:ext cx="1155409" cy="7236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buNone/>
                </a:pPr>
                <a:r>
                  <a:rPr lang="pl-PL" sz="1800" dirty="0"/>
                  <a:t>BIOTECH</a:t>
                </a:r>
                <a:endParaRPr lang="pl-PL" sz="1600" dirty="0"/>
              </a:p>
            </p:txBody>
          </p:sp>
        </p:grpSp>
        <p:grpSp>
          <p:nvGrpSpPr>
            <p:cNvPr id="18" name="Grupa 17"/>
            <p:cNvGrpSpPr/>
            <p:nvPr/>
          </p:nvGrpSpPr>
          <p:grpSpPr>
            <a:xfrm>
              <a:off x="3354015" y="2909513"/>
              <a:ext cx="1233701" cy="801906"/>
              <a:chOff x="0" y="1318602"/>
              <a:chExt cx="1233701" cy="801906"/>
            </a:xfrm>
          </p:grpSpPr>
          <p:sp>
            <p:nvSpPr>
              <p:cNvPr id="19" name="Prostokąt: zaokrąglone rogi 18"/>
              <p:cNvSpPr/>
              <p:nvPr/>
            </p:nvSpPr>
            <p:spPr>
              <a:xfrm>
                <a:off x="0" y="1318602"/>
                <a:ext cx="1233701" cy="80190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Prostokąt: zaokrąglone rogi 4"/>
              <p:cNvSpPr txBox="1"/>
              <p:nvPr/>
            </p:nvSpPr>
            <p:spPr>
              <a:xfrm>
                <a:off x="39146" y="1357748"/>
                <a:ext cx="1155409" cy="7236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dirty="0"/>
                  <a:t>KOSMOS</a:t>
                </a:r>
                <a:endParaRPr lang="pl-PL" sz="1800" kern="1200" dirty="0"/>
              </a:p>
            </p:txBody>
          </p:sp>
        </p:grpSp>
        <p:grpSp>
          <p:nvGrpSpPr>
            <p:cNvPr id="21" name="Grupa 20"/>
            <p:cNvGrpSpPr/>
            <p:nvPr/>
          </p:nvGrpSpPr>
          <p:grpSpPr>
            <a:xfrm>
              <a:off x="7776373" y="1164508"/>
              <a:ext cx="1233701" cy="801906"/>
              <a:chOff x="0" y="1318602"/>
              <a:chExt cx="1233701" cy="801906"/>
            </a:xfrm>
          </p:grpSpPr>
          <p:sp>
            <p:nvSpPr>
              <p:cNvPr id="22" name="Prostokąt: zaokrąglone rogi 21"/>
              <p:cNvSpPr/>
              <p:nvPr/>
            </p:nvSpPr>
            <p:spPr>
              <a:xfrm>
                <a:off x="0" y="1318602"/>
                <a:ext cx="1233701" cy="80190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Prostokąt: zaokrąglone rogi 4"/>
              <p:cNvSpPr txBox="1"/>
              <p:nvPr/>
            </p:nvSpPr>
            <p:spPr>
              <a:xfrm>
                <a:off x="39146" y="1357748"/>
                <a:ext cx="1155409" cy="7236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dirty="0"/>
                  <a:t>KLASTRY</a:t>
                </a:r>
                <a:endParaRPr lang="pl-PL" sz="1800" kern="1200" dirty="0"/>
              </a:p>
            </p:txBody>
          </p:sp>
        </p:grpSp>
        <p:grpSp>
          <p:nvGrpSpPr>
            <p:cNvPr id="24" name="Grupa 23"/>
            <p:cNvGrpSpPr/>
            <p:nvPr/>
          </p:nvGrpSpPr>
          <p:grpSpPr>
            <a:xfrm>
              <a:off x="3811215" y="1209859"/>
              <a:ext cx="1233701" cy="801906"/>
              <a:chOff x="0" y="1318602"/>
              <a:chExt cx="1233701" cy="801906"/>
            </a:xfrm>
          </p:grpSpPr>
          <p:sp>
            <p:nvSpPr>
              <p:cNvPr id="25" name="Prostokąt: zaokrąglone rogi 24"/>
              <p:cNvSpPr/>
              <p:nvPr/>
            </p:nvSpPr>
            <p:spPr>
              <a:xfrm>
                <a:off x="0" y="1318602"/>
                <a:ext cx="1233701" cy="80190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Prostokąt: zaokrąglone rogi 4"/>
              <p:cNvSpPr txBox="1"/>
              <p:nvPr/>
            </p:nvSpPr>
            <p:spPr>
              <a:xfrm>
                <a:off x="39146" y="1357748"/>
                <a:ext cx="1155409" cy="7236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/>
                  <a:t>ICT</a:t>
                </a:r>
              </a:p>
            </p:txBody>
          </p:sp>
        </p:grpSp>
        <p:grpSp>
          <p:nvGrpSpPr>
            <p:cNvPr id="27" name="Grupa 26"/>
            <p:cNvGrpSpPr/>
            <p:nvPr/>
          </p:nvGrpSpPr>
          <p:grpSpPr>
            <a:xfrm>
              <a:off x="3828585" y="4426556"/>
              <a:ext cx="1233701" cy="801906"/>
              <a:chOff x="0" y="1318602"/>
              <a:chExt cx="1233701" cy="801906"/>
            </a:xfrm>
          </p:grpSpPr>
          <p:sp>
            <p:nvSpPr>
              <p:cNvPr id="28" name="Prostokąt: zaokrąglone rogi 27"/>
              <p:cNvSpPr/>
              <p:nvPr/>
            </p:nvSpPr>
            <p:spPr>
              <a:xfrm>
                <a:off x="0" y="1318602"/>
                <a:ext cx="1233701" cy="80190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Prostokąt: zaokrąglone rogi 4"/>
              <p:cNvSpPr txBox="1"/>
              <p:nvPr/>
            </p:nvSpPr>
            <p:spPr>
              <a:xfrm>
                <a:off x="39146" y="1357748"/>
                <a:ext cx="1155409" cy="7236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Aft>
                    <a:spcPct val="35000"/>
                  </a:spcAft>
                  <a:buNone/>
                </a:pPr>
                <a:r>
                  <a:rPr lang="pl-PL" sz="1800" dirty="0"/>
                  <a:t>KIS/ISP</a:t>
                </a:r>
              </a:p>
            </p:txBody>
          </p:sp>
        </p:grpSp>
        <p:grpSp>
          <p:nvGrpSpPr>
            <p:cNvPr id="30" name="Grupa 29"/>
            <p:cNvGrpSpPr/>
            <p:nvPr/>
          </p:nvGrpSpPr>
          <p:grpSpPr>
            <a:xfrm>
              <a:off x="8180017" y="4387410"/>
              <a:ext cx="1233701" cy="801906"/>
              <a:chOff x="0" y="1318602"/>
              <a:chExt cx="1233701" cy="801906"/>
            </a:xfrm>
          </p:grpSpPr>
          <p:sp>
            <p:nvSpPr>
              <p:cNvPr id="31" name="Prostokąt: zaokrąglone rogi 30"/>
              <p:cNvSpPr/>
              <p:nvPr/>
            </p:nvSpPr>
            <p:spPr>
              <a:xfrm>
                <a:off x="0" y="1318602"/>
                <a:ext cx="1233701" cy="801906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Prostokąt: zaokrąglone rogi 4"/>
              <p:cNvSpPr txBox="1"/>
              <p:nvPr/>
            </p:nvSpPr>
            <p:spPr>
              <a:xfrm>
                <a:off x="39146" y="1357748"/>
                <a:ext cx="1155409" cy="72361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dirty="0"/>
                  <a:t>PIK</a:t>
                </a:r>
                <a:endParaRPr lang="pl-PL" sz="1500" kern="1200" dirty="0"/>
              </a:p>
            </p:txBody>
          </p:sp>
        </p:grpSp>
        <p:sp>
          <p:nvSpPr>
            <p:cNvPr id="33" name="Owal 32"/>
            <p:cNvSpPr/>
            <p:nvPr/>
          </p:nvSpPr>
          <p:spPr>
            <a:xfrm>
              <a:off x="5378765" y="375846"/>
              <a:ext cx="746981" cy="770172"/>
            </a:xfrm>
            <a:prstGeom prst="ellipse">
              <a:avLst/>
            </a:prstGeom>
            <a:blipFill>
              <a:blip r:embed="rId2"/>
              <a:srcRect/>
              <a:stretch>
                <a:fillRect t="-22000" b="-2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Owal 33"/>
            <p:cNvSpPr/>
            <p:nvPr/>
          </p:nvSpPr>
          <p:spPr>
            <a:xfrm>
              <a:off x="3388499" y="1271625"/>
              <a:ext cx="694685" cy="694789"/>
            </a:xfrm>
            <a:prstGeom prst="ellipse">
              <a:avLst/>
            </a:prstGeom>
            <a:blipFill>
              <a:blip r:embed="rId3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5" name="Obraz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013" y="1167157"/>
              <a:ext cx="777403" cy="771217"/>
            </a:xfrm>
            <a:prstGeom prst="rect">
              <a:avLst/>
            </a:prstGeom>
          </p:spPr>
        </p:pic>
        <p:sp>
          <p:nvSpPr>
            <p:cNvPr id="36" name="Owal 35"/>
            <p:cNvSpPr/>
            <p:nvPr/>
          </p:nvSpPr>
          <p:spPr>
            <a:xfrm>
              <a:off x="9091139" y="1146018"/>
              <a:ext cx="645158" cy="899308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Owal 36"/>
            <p:cNvSpPr/>
            <p:nvPr/>
          </p:nvSpPr>
          <p:spPr>
            <a:xfrm>
              <a:off x="8038203" y="2903516"/>
              <a:ext cx="771451" cy="729610"/>
            </a:xfrm>
            <a:prstGeom prst="ellipse">
              <a:avLst/>
            </a:prstGeom>
            <a:blipFill>
              <a:blip r:embed="rId6"/>
              <a:srcRect/>
              <a:stretch>
                <a:fillRect l="-16000" r="-1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Owal 37"/>
            <p:cNvSpPr/>
            <p:nvPr/>
          </p:nvSpPr>
          <p:spPr>
            <a:xfrm>
              <a:off x="7643444" y="4464590"/>
              <a:ext cx="613906" cy="647546"/>
            </a:xfrm>
            <a:prstGeom prst="ellipse">
              <a:avLst/>
            </a:prstGeom>
            <a:blipFill>
              <a:blip r:embed="rId7"/>
              <a:srcRect/>
              <a:stretch>
                <a:fillRect t="-9000" b="-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Owal 38"/>
            <p:cNvSpPr/>
            <p:nvPr/>
          </p:nvSpPr>
          <p:spPr>
            <a:xfrm>
              <a:off x="5062286" y="5435769"/>
              <a:ext cx="838859" cy="776901"/>
            </a:xfrm>
            <a:prstGeom prst="ellipse">
              <a:avLst/>
            </a:prstGeom>
            <a:blipFill>
              <a:blip r:embed="rId8"/>
              <a:srcRect/>
              <a:stretch>
                <a:fillRect t="-25000" b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Owal 39"/>
            <p:cNvSpPr/>
            <p:nvPr/>
          </p:nvSpPr>
          <p:spPr>
            <a:xfrm>
              <a:off x="2979336" y="4381205"/>
              <a:ext cx="926984" cy="823095"/>
            </a:xfrm>
            <a:prstGeom prst="ellipse">
              <a:avLst/>
            </a:prstGeom>
            <a:blipFill>
              <a:blip r:embed="rId9"/>
              <a:srcRect/>
              <a:stretch>
                <a:fillRect l="-16000" r="-1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41" name="Owal 40"/>
            <p:cNvSpPr/>
            <p:nvPr/>
          </p:nvSpPr>
          <p:spPr>
            <a:xfrm>
              <a:off x="2715206" y="2890728"/>
              <a:ext cx="755073" cy="755186"/>
            </a:xfrm>
            <a:prstGeom prst="ellipse">
              <a:avLst/>
            </a:prstGeom>
            <a:blipFill>
              <a:blip r:embed="rId10"/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2" name="Tytuł 2"/>
          <p:cNvSpPr txBox="1">
            <a:spLocks/>
          </p:cNvSpPr>
          <p:nvPr/>
        </p:nvSpPr>
        <p:spPr bwMode="auto">
          <a:xfrm>
            <a:off x="2997214" y="33591"/>
            <a:ext cx="8997896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r">
              <a:buSzTx/>
              <a:buFontTx/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Times New Roman" panose="02020603050405020304" pitchFamily="18" charset="0"/>
              </a:rPr>
              <a:t>Dział Projektów Strefowych PSSE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Times New Roman" panose="02020603050405020304" pitchFamily="18" charset="0"/>
              </a:rPr>
              <a:t>Obszary działania</a:t>
            </a:r>
            <a:endParaRPr lang="pl-PL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708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765659" y="0"/>
            <a:ext cx="10225885" cy="90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pl-PL" sz="4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Zadania Zespołu Szkolnictwa Zawodowego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2112164" y="816459"/>
            <a:ext cx="10167030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3366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1700" dirty="0"/>
              <a:t>Promocja szkolnictwa zawodowego</a:t>
            </a:r>
          </a:p>
          <a:p>
            <a:pPr marL="285750" indent="-285750">
              <a:lnSpc>
                <a:spcPct val="150000"/>
              </a:lnSpc>
              <a:buClr>
                <a:srgbClr val="003366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1700" dirty="0"/>
              <a:t>Inicjowanie współpracy pomiędzy przedsiębiorcami a szkołami i uczelniami wyższymi</a:t>
            </a:r>
          </a:p>
          <a:p>
            <a:pPr marL="285750" indent="-285750">
              <a:lnSpc>
                <a:spcPct val="150000"/>
              </a:lnSpc>
              <a:buClr>
                <a:srgbClr val="003366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1700" dirty="0"/>
              <a:t>Badanie potrzeb pracodawców w zakresie zapotrzebowania na pracowników</a:t>
            </a:r>
          </a:p>
          <a:p>
            <a:pPr marL="285750" indent="-285750">
              <a:lnSpc>
                <a:spcPct val="150000"/>
              </a:lnSpc>
              <a:buClr>
                <a:srgbClr val="003366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1700" dirty="0"/>
              <a:t>Wsparcie procesu wymiany informacji i wzajemnych kontaktów pomiędzy szkołami, instytucjami otoczenia biznesu i przedsiębiorcami</a:t>
            </a:r>
          </a:p>
          <a:p>
            <a:pPr marL="285750" indent="-285750">
              <a:lnSpc>
                <a:spcPct val="150000"/>
              </a:lnSpc>
              <a:buClr>
                <a:srgbClr val="003366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1700" dirty="0"/>
              <a:t>Wsparcie procesu organizacji staży, praktyk, wizyt studyjnych, warsztatów, tworzenia klas patronackich</a:t>
            </a:r>
          </a:p>
          <a:p>
            <a:pPr marL="285750" indent="-285750">
              <a:lnSpc>
                <a:spcPct val="150000"/>
              </a:lnSpc>
              <a:buClr>
                <a:srgbClr val="003366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1700" dirty="0"/>
              <a:t>Warsztaty dla gimnazjalistów i uczniów szkół zawodowych z zakresu umiejętności miękkich</a:t>
            </a:r>
          </a:p>
          <a:p>
            <a:pPr marL="285750" indent="-285750">
              <a:lnSpc>
                <a:spcPct val="150000"/>
              </a:lnSpc>
              <a:buClr>
                <a:srgbClr val="003366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1700" dirty="0"/>
              <a:t>Inicjowanie i realizacja projektów dofinansowanych ze środków publicznych w zakresie opracowania skutecznego modelu współpracy pomiędzy nauką a biznesem</a:t>
            </a:r>
          </a:p>
          <a:p>
            <a:pPr marL="285750" indent="-285750">
              <a:lnSpc>
                <a:spcPct val="150000"/>
              </a:lnSpc>
              <a:buClr>
                <a:srgbClr val="003366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1700" dirty="0"/>
              <a:t>Zapoznawanie przedsiębiorców ze zmianami legislacyjnymi w obszarze szkolnictwa zawodowego</a:t>
            </a:r>
          </a:p>
          <a:p>
            <a:pPr marL="285750" indent="-285750">
              <a:lnSpc>
                <a:spcPct val="150000"/>
              </a:lnSpc>
              <a:buClr>
                <a:srgbClr val="003366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1700" dirty="0"/>
              <a:t>Udział w Radach i Komisjach związanych z edukacją i rynkiem pracy</a:t>
            </a:r>
          </a:p>
          <a:p>
            <a:pPr marL="285750" indent="-285750">
              <a:lnSpc>
                <a:spcPct val="150000"/>
              </a:lnSpc>
              <a:buClr>
                <a:srgbClr val="003366"/>
              </a:buClr>
              <a:buSzPct val="140000"/>
              <a:buFont typeface="Wingdings" panose="05000000000000000000" pitchFamily="2" charset="2"/>
              <a:buChar char="§"/>
            </a:pPr>
            <a:r>
              <a:rPr lang="pl-PL" sz="1700" dirty="0"/>
              <a:t>Koordynacja Pomorskiego Klastra Edukacyjnego</a:t>
            </a:r>
          </a:p>
        </p:txBody>
      </p:sp>
    </p:spTree>
    <p:extLst>
      <p:ext uri="{BB962C8B-B14F-4D97-AF65-F5344CB8AC3E}">
        <p14:creationId xmlns:p14="http://schemas.microsoft.com/office/powerpoint/2010/main" val="25875342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5157</TotalTime>
  <Words>737</Words>
  <Application>Microsoft Office PowerPoint</Application>
  <PresentationFormat>Panoramiczny</PresentationFormat>
  <Paragraphs>165</Paragraphs>
  <Slides>15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Podstrefy Pomorskiej Specjalnej Strefy Ekonomicznej w woj. pomorskim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Dział Projektów Strefowych 1/3</vt:lpstr>
      <vt:lpstr>   Dział Projektów Strefowych 2/3</vt:lpstr>
      <vt:lpstr>   Dział Projektów Strefowych 3/3</vt:lpstr>
      <vt:lpstr>   Badanie branży morskiej </vt:lpstr>
      <vt:lpstr>Projekty i inicjatywy: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Teresa Plotkowiak</dc:creator>
  <cp:lastModifiedBy>M M</cp:lastModifiedBy>
  <cp:revision>500</cp:revision>
  <cp:lastPrinted>2016-10-27T12:12:45Z</cp:lastPrinted>
  <dcterms:created xsi:type="dcterms:W3CDTF">2016-06-14T20:48:53Z</dcterms:created>
  <dcterms:modified xsi:type="dcterms:W3CDTF">2016-12-07T09:43:36Z</dcterms:modified>
</cp:coreProperties>
</file>